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2.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3.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charts/chart4.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0"/>
  <c:chart>
    <c:title>
      <c:tx>
        <c:rich>
          <a:bodyPr/>
          <a:lstStyle/>
          <a:p>
            <a:pPr>
              <a:defRPr sz="1000" b="0" i="0" u="none" strike="noStrike">
                <a:solidFill>
                  <a:srgbClr val="CADCF0"/>
                </a:solidFill>
                <a:latin typeface="Arial"/>
              </a:defRPr>
            </a:pPr>
            <a:r>
              <a:rPr sz="1000" b="0" i="0" u="none" strike="noStrike">
                <a:solidFill>
                  <a:srgbClr val="CADCF0"/>
                </a:solidFill>
                <a:latin typeface="Arial"/>
              </a:rPr>
              <a:t>Relative Revenue Activity by Month (Illustrative)</a:t>
            </a:r>
          </a:p>
        </c:rich>
      </c:tx>
      <c:layout/>
      <c:overlay val="0"/>
    </c:title>
    <c:autoTitleDeleted val="0"/>
    <c:plotArea>
      <c:layout/>
      <c:barChart>
        <c:barDir val="col"/>
        <c:grouping val="clustered"/>
        <c:varyColors val="0"/>
        <c:ser>
          <c:idx val="0"/>
          <c:order val="0"/>
          <c:tx>
            <c:strRef>
              <c:f>Sheet1!$B$1</c:f>
              <c:strCache>
                <c:ptCount val="1"/>
                <c:pt idx="0">
                  <c:v>Revenue Index</c:v>
                </c:pt>
              </c:strCache>
            </c:strRef>
          </c:tx>
          <c:spPr>
            <a:solidFill>
              <a:srgbClr val="00B2C8"/>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dPt>
            <c:idx val="0"/>
            <c:invertIfNegative val="0"/>
            <c:bubble3D val="0"/>
            <c:spPr>
              <a:solidFill>
                <a:srgbClr val="00B2C8"/>
              </a:solidFill>
              <a:effectLst/>
            </c:spPr>
          </c:dPt>
          <c:dPt>
            <c:idx val="1"/>
            <c:invertIfNegative val="0"/>
            <c:bubble3D val="0"/>
            <c:spPr>
              <a:solidFill>
                <a:srgbClr val="00B2C8"/>
              </a:solidFill>
              <a:effectLst/>
            </c:spPr>
          </c:dPt>
          <c:dPt>
            <c:idx val="2"/>
            <c:invertIfNegative val="0"/>
            <c:bubble3D val="0"/>
            <c:spPr>
              <a:solidFill>
                <a:srgbClr val="00B2C8"/>
              </a:solidFill>
              <a:effectLst/>
            </c:spPr>
          </c:dPt>
          <c:dPt>
            <c:idx val="3"/>
            <c:invertIfNegative val="0"/>
            <c:bubble3D val="0"/>
            <c:spPr>
              <a:solidFill>
                <a:srgbClr val="00B2C8"/>
              </a:solidFill>
              <a:effectLst/>
            </c:spPr>
          </c:dPt>
          <c:dPt>
            <c:idx val="4"/>
            <c:invertIfNegative val="0"/>
            <c:bubble3D val="0"/>
            <c:spPr>
              <a:solidFill>
                <a:srgbClr val="C9A84C"/>
              </a:solidFill>
              <a:effectLst/>
            </c:spPr>
          </c:dPt>
          <c:dPt>
            <c:idx val="5"/>
            <c:invertIfNegative val="0"/>
            <c:bubble3D val="0"/>
            <c:spPr>
              <a:solidFill>
                <a:srgbClr val="C9A84C"/>
              </a:solidFill>
              <a:effectLst/>
            </c:spPr>
          </c:dPt>
          <c:dPt>
            <c:idx val="6"/>
            <c:invertIfNegative val="0"/>
            <c:bubble3D val="0"/>
            <c:spPr>
              <a:solidFill>
                <a:srgbClr val="C9A84C"/>
              </a:solidFill>
              <a:effectLst/>
            </c:spPr>
          </c:dPt>
          <c:dPt>
            <c:idx val="7"/>
            <c:invertIfNegative val="0"/>
            <c:bubble3D val="0"/>
            <c:spPr>
              <a:solidFill>
                <a:srgbClr val="C9A84C"/>
              </a:solidFill>
              <a:effectLst/>
            </c:spPr>
          </c:dPt>
          <c:dPt>
            <c:idx val="8"/>
            <c:invertIfNegative val="0"/>
            <c:bubble3D val="0"/>
            <c:spPr>
              <a:solidFill>
                <a:srgbClr val="C9A84C"/>
              </a:solidFill>
              <a:effectLst/>
            </c:spPr>
          </c:dPt>
          <c:dPt>
            <c:idx val="9"/>
            <c:invertIfNegative val="0"/>
            <c:bubble3D val="0"/>
            <c:spPr>
              <a:solidFill>
                <a:srgbClr val="C9A84C"/>
              </a:solidFill>
              <a:effectLst/>
            </c:spPr>
          </c:dPt>
          <c:dPt>
            <c:idx val="10"/>
            <c:invertIfNegative val="0"/>
            <c:bubble3D val="0"/>
            <c:spPr>
              <a:solidFill>
                <a:srgbClr val="00B2C8"/>
              </a:solidFill>
              <a:effectLst/>
            </c:spPr>
          </c:dPt>
          <c:dPt>
            <c:idx val="11"/>
            <c:invertIfNegative val="0"/>
            <c:bubble3D val="0"/>
            <c:spPr>
              <a:solidFill>
                <a:srgbClr val="00B2C8"/>
              </a:solidFill>
              <a:effectLst/>
            </c:spPr>
          </c:dPt>
          <c:cat>
            <c:multiLvlStrRef>
              <c:f>Sheet1!$A$2:$A$13</c:f>
              <c:multiLvlStrCache>
                <c:ptCount val="12"/>
                <c:lvl>
                  <c:pt idx="0">
                    <c:v>Jan</c:v>
                  </c:pt>
                  <c:pt idx="1">
                    <c:v>Feb</c:v>
                  </c:pt>
                  <c:pt idx="2">
                    <c:v>Mar</c:v>
                  </c:pt>
                  <c:pt idx="3">
                    <c:v>Apr</c:v>
                  </c:pt>
                  <c:pt idx="4">
                    <c:v>May</c:v>
                  </c:pt>
                  <c:pt idx="5">
                    <c:v>Jun</c:v>
                  </c:pt>
                  <c:pt idx="6">
                    <c:v>Jul</c:v>
                  </c:pt>
                  <c:pt idx="7">
                    <c:v>Aug</c:v>
                  </c:pt>
                  <c:pt idx="8">
                    <c:v>Sep</c:v>
                  </c:pt>
                  <c:pt idx="9">
                    <c:v>Oct</c:v>
                  </c:pt>
                  <c:pt idx="10">
                    <c:v>Nov</c:v>
                  </c:pt>
                  <c:pt idx="11">
                    <c:v>Dec</c:v>
                  </c:pt>
                </c:lvl>
              </c:multiLvlStrCache>
            </c:multiLvlStrRef>
          </c:cat>
          <c:val>
            <c:numRef>
              <c:f>Sheet1!$B$2:$B$13</c:f>
              <c:numCache>
                <c:formatCode>General</c:formatCode>
                <c:ptCount val="12"/>
                <c:pt idx="0">
                  <c:v>5</c:v>
                </c:pt>
                <c:pt idx="1">
                  <c:v>5</c:v>
                </c:pt>
                <c:pt idx="2">
                  <c:v>8</c:v>
                </c:pt>
                <c:pt idx="3">
                  <c:v>35</c:v>
                </c:pt>
                <c:pt idx="4">
                  <c:v>65</c:v>
                </c:pt>
                <c:pt idx="5">
                  <c:v>90</c:v>
                </c:pt>
                <c:pt idx="6">
                  <c:v>100</c:v>
                </c:pt>
                <c:pt idx="7">
                  <c:v>95</c:v>
                </c:pt>
                <c:pt idx="8">
                  <c:v>75</c:v>
                </c:pt>
                <c:pt idx="9">
                  <c:v>45</c:v>
                </c:pt>
                <c:pt idx="10">
                  <c:v>10</c:v>
                </c:pt>
                <c:pt idx="11">
                  <c:v>5</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CADCF0"/>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344566"/>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CADCF0"/>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243455"/>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000" b="0" i="0" u="none" strike="noStrike">
                <a:solidFill>
                  <a:srgbClr val="1B2B4B"/>
                </a:solidFill>
                <a:latin typeface="Arial"/>
              </a:defRPr>
            </a:pPr>
            <a:r>
              <a:rPr sz="1000" b="0" i="0" u="none" strike="noStrike">
                <a:solidFill>
                  <a:srgbClr val="1B2B4B"/>
                </a:solidFill>
                <a:latin typeface="Arial"/>
              </a:rPr>
              <a:t>SLC Winter Activity Demand Index (Illustrative)</a:t>
            </a:r>
          </a:p>
        </c:rich>
      </c:tx>
      <c:layout/>
      <c:overlay val="0"/>
    </c:title>
    <c:autoTitleDeleted val="0"/>
    <c:plotArea>
      <c:layout/>
      <c:barChart>
        <c:barDir val="bar"/>
        <c:grouping val="clustered"/>
        <c:varyColors val="0"/>
        <c:ser>
          <c:idx val="0"/>
          <c:order val="0"/>
          <c:tx>
            <c:strRef>
              <c:f>Sheet1!$B$1</c:f>
              <c:strCache>
                <c:ptCount val="1"/>
                <c:pt idx="0">
                  <c:v>Relative Demand Index</c:v>
                </c:pt>
              </c:strCache>
            </c:strRef>
          </c:tx>
          <c:spPr>
            <a:solidFill>
              <a:srgbClr val="1B2B4B"/>
            </a:solidFill>
            <a:effectLst/>
          </c:spPr>
          <c:invertIfNegative val="0"/>
          <c:dLbls>
            <c:numFmt formatCode="#,##0" sourceLinked="0"/>
            <c:txPr>
              <a:bodyPr/>
              <a:lstStyle/>
              <a:p>
                <a:pPr>
                  <a:defRPr b="0" i="0" strike="noStrike" sz="1200" u="none">
                    <a:solidFill>
                      <a:srgbClr val="FFFFFF"/>
                    </a:solidFill>
                    <a:latin typeface="Arial"/>
                  </a:defRPr>
                </a:pPr>
              </a:p>
            </c:txPr>
            <c:dLblPos val="inEnd"/>
            <c:showLegendKey val="0"/>
            <c:showVal val="1"/>
            <c:showCatName val="0"/>
            <c:showSerName val="0"/>
            <c:showPercent val="0"/>
            <c:showBubbleSize val="0"/>
            <c:showLeaderLines val="0"/>
          </c:dLbls>
          <c:dPt>
            <c:idx val="0"/>
            <c:invertIfNegative val="0"/>
            <c:bubble3D val="0"/>
            <c:spPr>
              <a:solidFill>
                <a:srgbClr val="1B2B4B"/>
              </a:solidFill>
              <a:effectLst/>
            </c:spPr>
          </c:dPt>
          <c:dPt>
            <c:idx val="1"/>
            <c:invertIfNegative val="0"/>
            <c:bubble3D val="0"/>
            <c:spPr>
              <a:solidFill>
                <a:srgbClr val="00B2C8"/>
              </a:solidFill>
              <a:effectLst/>
            </c:spPr>
          </c:dPt>
          <c:dPt>
            <c:idx val="2"/>
            <c:invertIfNegative val="0"/>
            <c:bubble3D val="0"/>
            <c:spPr>
              <a:solidFill>
                <a:srgbClr val="00B2C8"/>
              </a:solidFill>
              <a:effectLst/>
            </c:spPr>
          </c:dPt>
          <c:dPt>
            <c:idx val="3"/>
            <c:invertIfNegative val="0"/>
            <c:bubble3D val="0"/>
            <c:spPr>
              <a:solidFill>
                <a:srgbClr val="1B2B4B"/>
              </a:solidFill>
              <a:effectLst/>
            </c:spPr>
          </c:dPt>
          <c:dPt>
            <c:idx val="4"/>
            <c:invertIfNegative val="0"/>
            <c:bubble3D val="0"/>
            <c:spPr>
              <a:solidFill>
                <a:srgbClr val="1B2B4B"/>
              </a:solidFill>
              <a:effectLst/>
            </c:spPr>
          </c:dPt>
          <c:cat>
            <c:multiLvlStrRef>
              <c:f>Sheet1!$A$2:$A$6</c:f>
              <c:multiLvlStrCache>
                <c:ptCount val="5"/>
                <c:lvl>
                  <c:pt idx="0">
                    <c:v>Ski/Snowboard</c:v>
                  </c:pt>
                  <c:pt idx="1">
                    <c:v>Ice Skating</c:v>
                  </c:pt>
                  <c:pt idx="2">
                    <c:v>Winter Events</c:v>
                  </c:pt>
                  <c:pt idx="3">
                    <c:v>Dining Out</c:v>
                  </c:pt>
                  <c:pt idx="4">
                    <c:v>Live Music</c:v>
                  </c:pt>
                </c:lvl>
              </c:multiLvlStrCache>
            </c:multiLvlStrRef>
          </c:cat>
          <c:val>
            <c:numRef>
              <c:f>Sheet1!$B$2:$B$6</c:f>
              <c:numCache>
                <c:formatCode>General</c:formatCode>
                <c:ptCount val="5"/>
                <c:pt idx="0">
                  <c:v>95</c:v>
                </c:pt>
                <c:pt idx="1">
                  <c:v>62</c:v>
                </c:pt>
                <c:pt idx="2">
                  <c:v>55</c:v>
                </c:pt>
                <c:pt idx="3">
                  <c:v>78</c:v>
                </c:pt>
                <c:pt idx="4">
                  <c:v>48</c:v>
                </c:pt>
              </c:numCache>
            </c:numRef>
          </c:val>
        </c:ser>
        <c:dLbls>
          <c:numFmt formatCode="#,##0" sourceLinked="0"/>
          <c:txPr>
            <a:bodyPr/>
            <a:lstStyle/>
            <a:p>
              <a:pPr>
                <a:defRPr b="0" i="0" strike="noStrike" sz="1200" u="none">
                  <a:solidFill>
                    <a:srgbClr val="FFFFFF"/>
                  </a:solidFill>
                  <a:latin typeface="Arial"/>
                </a:defRPr>
              </a:pPr>
            </a:p>
          </c:txPr>
          <c:dLblPos val="inEnd"/>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111B2E"/>
                </a:solidFill>
                <a:latin typeface="Arial"/>
              </a:defRPr>
            </a:pPr>
            <a:endParaRPr lang="en-US"/>
          </a:p>
        </c:txPr>
        <c:crossAx val="2094734552"/>
        <c:crosses val="autoZero"/>
        <c:auto val="1"/>
        <c:lblAlgn val="ctr"/>
        <c:noMultiLvlLbl val="1"/>
      </c:catAx>
      <c:valAx>
        <c:axId val="2094734552"/>
        <c:scaling>
          <c:orientation val="minMax"/>
        </c:scaling>
        <c:delete val="0"/>
        <c:axPos val="b"/>
        <c:majorGridlines>
          <c:spPr>
            <a:ln w="6350" cap="flat">
              <a:solidFill>
                <a:srgbClr val="E2EAF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A8D"/>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4F7FB"/>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000" b="0" i="0" u="none" strike="noStrike">
                <a:solidFill>
                  <a:srgbClr val="1B2B4B"/>
                </a:solidFill>
                <a:latin typeface="Arial"/>
              </a:defRPr>
            </a:pPr>
            <a:r>
              <a:rPr sz="1000" b="0" i="0" u="none" strike="noStrike">
                <a:solidFill>
                  <a:srgbClr val="1B2B4B"/>
                </a:solidFill>
                <a:latin typeface="Arial"/>
              </a:rPr>
              <a:t>Revenue Streams — Full Season Est. ($K)</a:t>
            </a:r>
          </a:p>
        </c:rich>
      </c:tx>
      <c:layout/>
      <c:overlay val="0"/>
    </c:title>
    <c:autoTitleDeleted val="0"/>
    <c:plotArea>
      <c:layout/>
      <c:barChart>
        <c:barDir val="bar"/>
        <c:grouping val="clustered"/>
        <c:varyColors val="0"/>
        <c:ser>
          <c:idx val="0"/>
          <c:order val="0"/>
          <c:tx>
            <c:strRef>
              <c:f>Sheet1!$B$1</c:f>
              <c:strCache>
                <c:ptCount val="1"/>
                <c:pt idx="0">
                  <c:v>Estimated Annual Revenue ($K)</c:v>
                </c:pt>
              </c:strCache>
            </c:strRef>
          </c:tx>
          <c:spPr>
            <a:solidFill>
              <a:srgbClr val="1B2B4B"/>
            </a:solidFill>
            <a:effectLst/>
          </c:spPr>
          <c:invertIfNegative val="0"/>
          <c:dLbls>
            <c:numFmt formatCode="#,##0" sourceLinked="0"/>
            <c:txPr>
              <a:bodyPr/>
              <a:lstStyle/>
              <a:p>
                <a:pPr>
                  <a:defRPr b="0" i="0" strike="noStrike" sz="900" u="none">
                    <a:solidFill>
                      <a:srgbClr val="1B2B4B"/>
                    </a:solidFill>
                    <a:latin typeface="Arial"/>
                  </a:defRPr>
                </a:pPr>
              </a:p>
            </c:txPr>
            <c:showLegendKey val="0"/>
            <c:showVal val="1"/>
            <c:showCatName val="0"/>
            <c:showSerName val="0"/>
            <c:showPercent val="0"/>
            <c:showBubbleSize val="0"/>
            <c:showLeaderLines val="0"/>
          </c:dLbls>
          <c:dPt>
            <c:idx val="0"/>
            <c:invertIfNegative val="0"/>
            <c:bubble3D val="0"/>
            <c:spPr>
              <a:solidFill>
                <a:srgbClr val="1B2B4B"/>
              </a:solidFill>
              <a:effectLst/>
            </c:spPr>
          </c:dPt>
          <c:dPt>
            <c:idx val="1"/>
            <c:invertIfNegative val="0"/>
            <c:bubble3D val="0"/>
            <c:spPr>
              <a:solidFill>
                <a:srgbClr val="00B2C8"/>
              </a:solidFill>
              <a:effectLst/>
            </c:spPr>
          </c:dPt>
          <c:dPt>
            <c:idx val="2"/>
            <c:invertIfNegative val="0"/>
            <c:bubble3D val="0"/>
            <c:spPr>
              <a:solidFill>
                <a:srgbClr val="00B2C8"/>
              </a:solidFill>
              <a:effectLst/>
            </c:spPr>
          </c:dPt>
          <c:dPt>
            <c:idx val="3"/>
            <c:invertIfNegative val="0"/>
            <c:bubble3D val="0"/>
            <c:spPr>
              <a:solidFill>
                <a:srgbClr val="C9A84C"/>
              </a:solidFill>
              <a:effectLst/>
            </c:spPr>
          </c:dPt>
          <c:dPt>
            <c:idx val="4"/>
            <c:invertIfNegative val="0"/>
            <c:bubble3D val="0"/>
            <c:spPr>
              <a:solidFill>
                <a:srgbClr val="00B2C8"/>
              </a:solidFill>
              <a:effectLst/>
            </c:spPr>
          </c:dPt>
          <c:cat>
            <c:multiLvlStrRef>
              <c:f>Sheet1!$A$2:$A$6</c:f>
              <c:multiLvlStrCache>
                <c:ptCount val="5"/>
                <c:lvl>
                  <c:pt idx="0">
                    <c:v>Admission</c:v>
                  </c:pt>
                  <c:pt idx="1">
                    <c:v>Skate Rental</c:v>
                  </c:pt>
                  <c:pt idx="2">
                    <c:v>Curling Groups</c:v>
                  </c:pt>
                  <c:pt idx="3">
                    <c:v>Sponsorships</c:v>
                  </c:pt>
                  <c:pt idx="4">
                    <c:v>F&amp;B Uplift*</c:v>
                  </c:pt>
                </c:lvl>
              </c:multiLvlStrCache>
            </c:multiLvlStrRef>
          </c:cat>
          <c:val>
            <c:numRef>
              <c:f>Sheet1!$B$2:$B$6</c:f>
              <c:numCache>
                <c:formatCode>General</c:formatCode>
                <c:ptCount val="5"/>
                <c:pt idx="0">
                  <c:v>180</c:v>
                </c:pt>
                <c:pt idx="1">
                  <c:v>28</c:v>
                </c:pt>
                <c:pt idx="2">
                  <c:v>18</c:v>
                </c:pt>
                <c:pt idx="3">
                  <c:v>25</c:v>
                </c:pt>
                <c:pt idx="4">
                  <c:v>40</c:v>
                </c:pt>
              </c:numCache>
            </c:numRef>
          </c:val>
        </c:ser>
        <c:dLbls>
          <c:numFmt formatCode="#,##0" sourceLinked="0"/>
          <c:txPr>
            <a:bodyPr/>
            <a:lstStyle/>
            <a:p>
              <a:pPr>
                <a:defRPr b="0" i="0" strike="noStrike" sz="900" u="none">
                  <a:solidFill>
                    <a:srgbClr val="1B2B4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111B2E"/>
                </a:solidFill>
                <a:latin typeface="Arial"/>
              </a:defRPr>
            </a:pPr>
            <a:endParaRPr lang="en-US"/>
          </a:p>
        </c:txPr>
        <c:crossAx val="2094734552"/>
        <c:crosses val="autoZero"/>
        <c:auto val="1"/>
        <c:lblAlgn val="ctr"/>
        <c:noMultiLvlLbl val="1"/>
      </c:catAx>
      <c:valAx>
        <c:axId val="2094734552"/>
        <c:scaling>
          <c:orientation val="minMax"/>
        </c:scaling>
        <c:delete val="0"/>
        <c:axPos val="b"/>
        <c:majorGridlines>
          <c:spPr>
            <a:ln w="6350" cap="flat">
              <a:solidFill>
                <a:srgbClr val="E2EAF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A8D"/>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4F7FB"/>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000" b="0" i="0" u="none" strike="noStrike">
                <a:solidFill>
                  <a:srgbClr val="1B2B4B"/>
                </a:solidFill>
                <a:latin typeface="Arial"/>
              </a:defRPr>
            </a:pPr>
            <a:r>
              <a:rPr sz="1000" b="0" i="0" u="none" strike="noStrike">
                <a:solidFill>
                  <a:srgbClr val="1B2B4B"/>
                </a:solidFill>
                <a:latin typeface="Arial"/>
              </a:rPr>
              <a:t>Full Season Revenue Est. ($K) — Year 1</a:t>
            </a:r>
          </a:p>
        </c:rich>
      </c:tx>
      <c:layout/>
      <c:overlay val="0"/>
    </c:title>
    <c:autoTitleDeleted val="0"/>
    <c:plotArea>
      <c:layout/>
      <c:barChart>
        <c:barDir val="col"/>
        <c:grouping val="clustered"/>
        <c:varyColors val="0"/>
        <c:ser>
          <c:idx val="0"/>
          <c:order val="0"/>
          <c:tx>
            <c:strRef>
              <c:f>Sheet1!$B$1</c:f>
              <c:strCache>
                <c:ptCount val="1"/>
                <c:pt idx="0">
                  <c:v>Monthly Revenue ($K)</c:v>
                </c:pt>
              </c:strCache>
            </c:strRef>
          </c:tx>
          <c:spPr>
            <a:solidFill>
              <a:srgbClr val="00B2C8"/>
            </a:solidFill>
            <a:effectLst/>
          </c:spPr>
          <c:invertIfNegative val="0"/>
          <c:dLbls>
            <c:numFmt formatCode="#,##0" sourceLinked="0"/>
            <c:txPr>
              <a:bodyPr/>
              <a:lstStyle/>
              <a:p>
                <a:pPr>
                  <a:defRPr b="0" i="0" strike="noStrike" sz="1200" u="none">
                    <a:solidFill>
                      <a:srgbClr val="FFFFFF"/>
                    </a:solidFill>
                    <a:latin typeface="Arial"/>
                  </a:defRPr>
                </a:pPr>
              </a:p>
            </c:txPr>
            <c:showLegendKey val="0"/>
            <c:showVal val="1"/>
            <c:showCatName val="0"/>
            <c:showSerName val="0"/>
            <c:showPercent val="0"/>
            <c:showBubbleSize val="0"/>
            <c:showLeaderLines val="0"/>
          </c:dLbls>
          <c:dPt>
            <c:idx val="0"/>
            <c:invertIfNegative val="0"/>
            <c:bubble3D val="0"/>
            <c:spPr>
              <a:solidFill>
                <a:srgbClr val="00B2C8"/>
              </a:solidFill>
              <a:effectLst/>
            </c:spPr>
          </c:dPt>
          <c:dPt>
            <c:idx val="1"/>
            <c:invertIfNegative val="0"/>
            <c:bubble3D val="0"/>
            <c:spPr>
              <a:solidFill>
                <a:srgbClr val="1B2B4B"/>
              </a:solidFill>
              <a:effectLst/>
            </c:spPr>
          </c:dPt>
          <c:dPt>
            <c:idx val="2"/>
            <c:invertIfNegative val="0"/>
            <c:bubble3D val="0"/>
            <c:spPr>
              <a:solidFill>
                <a:srgbClr val="1B2B4B"/>
              </a:solidFill>
              <a:effectLst/>
            </c:spPr>
          </c:dPt>
          <c:dPt>
            <c:idx val="3"/>
            <c:invertIfNegative val="0"/>
            <c:bubble3D val="0"/>
            <c:spPr>
              <a:solidFill>
                <a:srgbClr val="00B2C8"/>
              </a:solidFill>
              <a:effectLst/>
            </c:spPr>
          </c:dPt>
          <c:cat>
            <c:multiLvlStrRef>
              <c:f>Sheet1!$A$2:$A$5</c:f>
              <c:multiLvlStrCache>
                <c:ptCount val="4"/>
                <c:lvl>
                  <c:pt idx="0">
                    <c:v>Dec</c:v>
                  </c:pt>
                  <c:pt idx="1">
                    <c:v>Jan</c:v>
                  </c:pt>
                  <c:pt idx="2">
                    <c:v>Feb</c:v>
                  </c:pt>
                  <c:pt idx="3">
                    <c:v>Mar</c:v>
                  </c:pt>
                </c:lvl>
              </c:multiLvlStrCache>
            </c:multiLvlStrRef>
          </c:cat>
          <c:val>
            <c:numRef>
              <c:f>Sheet1!$B$2:$B$5</c:f>
              <c:numCache>
                <c:formatCode>General</c:formatCode>
                <c:ptCount val="4"/>
                <c:pt idx="0">
                  <c:v>65</c:v>
                </c:pt>
                <c:pt idx="1">
                  <c:v>55</c:v>
                </c:pt>
                <c:pt idx="2">
                  <c:v>55</c:v>
                </c:pt>
                <c:pt idx="3">
                  <c:v>35</c:v>
                </c:pt>
              </c:numCache>
            </c:numRef>
          </c:val>
        </c:ser>
        <c:dLbls>
          <c:numFmt formatCode="#,##0" sourceLinked="0"/>
          <c:txPr>
            <a:bodyPr/>
            <a:lstStyle/>
            <a:p>
              <a:pPr>
                <a:defRPr b="0" i="0" strike="noStrike" sz="1200" u="none">
                  <a:solidFill>
                    <a:srgbClr val="FFFFF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11B2E"/>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2EA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B7A8D"/>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4F7FB"/>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Introduce yourself and the project context. Emphasize that this was an internally-generated initiative—you identified the opportunity and drove it from concept to feasibility recommendation.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core product. Highlight that Option 4 was the vendor's own recommendation—a 44x80 rink supports 80 skaters which is appropriate for the venue footprint. BYOS = Bring Your Own Skates.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Rail Jam was your concept—make that clear. It solved a marketing problem (how do you launch an ice rink?) with a distinctly Granary Live answer. The 3D models in the images show the planned double-tier 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personally initiated all vendor conversations—cold outreach to Iron Sleek, Snow Bro, and wholesale skate suppliers. That vendor development process is as important to show as the final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operational picture matters for credibility—you're not just proposing a concept, you've thought through the day-to-day. Emphasize that the Iron Sleek team handles installation and teardown, reducing the operational learning curve.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pricing tiers first—explain why tiered pricing (time/demand-based) captures more value than a flat rate. Then note that the $291,000 total revenue figure across streams makes the $24,500 upfront cost look very conservative.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$30,950 two-week opening figure—that's the most defensible number, built from actual unit economics. The full-season estimate scales that forward conservatively. Emphasize the $42,500 upfront is low relative to the revenue opportunity.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analysis shows you thought beyond the optimistic scenario. The key message: every major risk has a practical mitigation already built into the plan. This is a managed opportunity, not a gamble.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marketing strategy is built on Granary Live's existing strengths: social audience, event brand equity, and physical venue. The Rail Jam creates the earned media hook that makes every other channel more effective.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phased plan shows you thought through execution, not just strategy. Phase 1 is where your vendor relationships matter most—you already have the contacts. Soft open Phase 3 is a professional risk-management move.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timeline shows Dec 1 as the rink launch target and Dec 14 as the Rail Jam event date—both confirmed in vendor conversations. Note that the marketing campaign starts in November, before doors open, to build anticipation.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stat briefly. The recommendation banner is your anchor—return to it at the end. Emphasize that the $30,950 two-week projection is conservative and built from unit economics, not assumed.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confidence. This isn't a theoretical exercise—you did the vendor calls, built the financial model, and developed the event concept. The recommendation is grounded in real quotes and real market data. Conditions 1-3 are the next steps you'd own if given the green 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establishes what you owned. Emphasize breadth: vendor outreach, financial modeling, event strategy, and sponsor development all owned by you as an early-career contributor.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bar chart shows winter dormancy visually. The three pain points translate that into business impact: fixed costs, idle assets, and a market gap. Each is a strategic lever—not just a problem.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this as asset management thinking, not just event planning. You weren't proposing an ice rink—you were identifying how to put an existing asset to productive use year-round.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distinct competitive advantages—each one reduces risk and increases feasibility. Stress the capital efficiency angle: other venues would need to build infrastructure from scratch.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SLC is not a saturated market for outdoor winter entertainment—it's a market with strong demonstrated demand for winter recreation but limited non-ski/snowboard options. That's the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 the demand story in facts: existing rinks at capacity, ski culture penetration, proven F&amp;B uplift from comparable venues. The competitor data (Millcreek/Gallivan at $14-16) is real—you gathered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came from direct research—you called Millcreek and Gallivan to check prices. The differentiation story is clear: same price point, dramatically better experience.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B4B"/>
        </a:solidFill>
      </p:bgPr>
    </p:bg>
    <p:spTree>
      <p:nvGrpSpPr>
        <p:cNvPr id="1" name=""/>
        <p:cNvGrpSpPr/>
        <p:nvPr/>
      </p:nvGrpSpPr>
      <p:grpSpPr>
        <a:xfrm>
          <a:off x="0" y="0"/>
          <a:ext cx="0" cy="0"/>
          <a:chOff x="0" y="0"/>
          <a:chExt cx="0" cy="0"/>
        </a:xfrm>
      </p:grpSpPr>
      <p:sp>
        <p:nvSpPr>
          <p:cNvPr id="2" name="Shape 0"/>
          <p:cNvSpPr/>
          <p:nvPr/>
        </p:nvSpPr>
        <p:spPr>
          <a:xfrm>
            <a:off x="6858000" y="-1097280"/>
            <a:ext cx="4114800" cy="4114800"/>
          </a:xfrm>
          <a:prstGeom prst="ellipse">
            <a:avLst/>
          </a:prstGeom>
          <a:solidFill>
            <a:srgbClr val="00B2C8">
              <a:alpha val="18000"/>
            </a:srgbClr>
          </a:solidFill>
          <a:ln w="12700">
            <a:solidFill>
              <a:srgbClr val="00B2C8"/>
            </a:solidFill>
            <a:prstDash val="solid"/>
          </a:ln>
        </p:spPr>
      </p:sp>
      <p:sp>
        <p:nvSpPr>
          <p:cNvPr id="3" name="Shape 1"/>
          <p:cNvSpPr/>
          <p:nvPr/>
        </p:nvSpPr>
        <p:spPr>
          <a:xfrm>
            <a:off x="7498080" y="-457200"/>
            <a:ext cx="2560320" cy="2560320"/>
          </a:xfrm>
          <a:prstGeom prst="ellipse">
            <a:avLst/>
          </a:prstGeom>
          <a:solidFill>
            <a:srgbClr val="C9A84C">
              <a:alpha val="22000"/>
            </a:srgbClr>
          </a:solidFill>
          <a:ln w="12700">
            <a:solidFill>
              <a:srgbClr val="C9A84C"/>
            </a:solidFill>
            <a:prstDash val="solid"/>
          </a:ln>
        </p:spPr>
      </p:sp>
      <p:sp>
        <p:nvSpPr>
          <p:cNvPr id="4" name="Text 2"/>
          <p:cNvSpPr/>
          <p:nvPr/>
        </p:nvSpPr>
        <p:spPr>
          <a:xfrm>
            <a:off x="502920" y="502920"/>
            <a:ext cx="4572000" cy="274320"/>
          </a:xfrm>
          <a:prstGeom prst="rect">
            <a:avLst/>
          </a:prstGeom>
          <a:noFill/>
          <a:ln/>
        </p:spPr>
        <p:txBody>
          <a:bodyPr wrap="square" lIns="0" tIns="0" rIns="0" bIns="0" rtlCol="0" anchor="ctr"/>
          <a:lstStyle/>
          <a:p>
            <a:pPr indent="0" marL="0">
              <a:buNone/>
            </a:pPr>
            <a:r>
              <a:rPr lang="en-US" sz="900" b="1" spc="300" kern="0" dirty="0">
                <a:solidFill>
                  <a:srgbClr val="00B2C8"/>
                </a:solidFill>
                <a:latin typeface="Calibri" pitchFamily="34" charset="0"/>
                <a:ea typeface="Calibri" pitchFamily="34" charset="-122"/>
                <a:cs typeface="Calibri" pitchFamily="34" charset="-120"/>
              </a:rPr>
              <a:t>REALINE HOSPITALITY GROUP</a:t>
            </a:r>
            <a:endParaRPr lang="en-US" sz="900" dirty="0"/>
          </a:p>
        </p:txBody>
      </p:sp>
      <p:sp>
        <p:nvSpPr>
          <p:cNvPr id="5" name="Text 3"/>
          <p:cNvSpPr/>
          <p:nvPr/>
        </p:nvSpPr>
        <p:spPr>
          <a:xfrm>
            <a:off x="457200" y="960120"/>
            <a:ext cx="7315200" cy="822960"/>
          </a:xfrm>
          <a:prstGeom prst="rect">
            <a:avLst/>
          </a:prstGeom>
          <a:noFill/>
          <a:ln/>
        </p:spPr>
        <p:txBody>
          <a:bodyPr wrap="square" lIns="0" tIns="0" rIns="0" bIns="0" rtlCol="0" anchor="ctr"/>
          <a:lstStyle/>
          <a:p>
            <a:pPr indent="0" marL="0">
              <a:buNone/>
            </a:pPr>
            <a:r>
              <a:rPr lang="en-US" sz="5200" b="1" dirty="0">
                <a:solidFill>
                  <a:srgbClr val="FFFFFF"/>
                </a:solidFill>
                <a:latin typeface="Cambria" pitchFamily="34" charset="0"/>
                <a:ea typeface="Cambria" pitchFamily="34" charset="-122"/>
                <a:cs typeface="Cambria" pitchFamily="34" charset="-120"/>
              </a:rPr>
              <a:t>Granary Live</a:t>
            </a:r>
            <a:endParaRPr lang="en-US" sz="5200" dirty="0"/>
          </a:p>
        </p:txBody>
      </p:sp>
      <p:sp>
        <p:nvSpPr>
          <p:cNvPr id="6" name="Text 4"/>
          <p:cNvSpPr/>
          <p:nvPr/>
        </p:nvSpPr>
        <p:spPr>
          <a:xfrm>
            <a:off x="457200" y="1783080"/>
            <a:ext cx="7315200" cy="594360"/>
          </a:xfrm>
          <a:prstGeom prst="rect">
            <a:avLst/>
          </a:prstGeom>
          <a:noFill/>
          <a:ln/>
        </p:spPr>
        <p:txBody>
          <a:bodyPr wrap="square" lIns="0" tIns="0" rIns="0" bIns="0" rtlCol="0" anchor="ctr"/>
          <a:lstStyle/>
          <a:p>
            <a:pPr indent="0" marL="0">
              <a:buNone/>
            </a:pPr>
            <a:r>
              <a:rPr lang="en-US" sz="2800" dirty="0">
                <a:solidFill>
                  <a:srgbClr val="00B2C8"/>
                </a:solidFill>
                <a:latin typeface="Cambria" pitchFamily="34" charset="0"/>
                <a:ea typeface="Cambria" pitchFamily="34" charset="-122"/>
                <a:cs typeface="Cambria" pitchFamily="34" charset="-120"/>
              </a:rPr>
              <a:t>Winter Activation Strategy</a:t>
            </a:r>
            <a:endParaRPr lang="en-US" sz="2800" dirty="0"/>
          </a:p>
        </p:txBody>
      </p:sp>
      <p:sp>
        <p:nvSpPr>
          <p:cNvPr id="7" name="Shape 5"/>
          <p:cNvSpPr/>
          <p:nvPr/>
        </p:nvSpPr>
        <p:spPr>
          <a:xfrm>
            <a:off x="457200" y="2514600"/>
            <a:ext cx="3200400" cy="0"/>
          </a:xfrm>
          <a:prstGeom prst="line">
            <a:avLst/>
          </a:prstGeom>
          <a:noFill/>
          <a:ln w="25400">
            <a:solidFill>
              <a:srgbClr val="C9A84C"/>
            </a:solidFill>
            <a:prstDash val="solid"/>
          </a:ln>
        </p:spPr>
      </p:sp>
      <p:sp>
        <p:nvSpPr>
          <p:cNvPr id="8" name="Text 6"/>
          <p:cNvSpPr/>
          <p:nvPr/>
        </p:nvSpPr>
        <p:spPr>
          <a:xfrm>
            <a:off x="457200" y="2697480"/>
            <a:ext cx="6858000" cy="457200"/>
          </a:xfrm>
          <a:prstGeom prst="rect">
            <a:avLst/>
          </a:prstGeom>
          <a:noFill/>
          <a:ln/>
        </p:spPr>
        <p:txBody>
          <a:bodyPr wrap="square" lIns="0" tIns="0" rIns="0" bIns="0" rtlCol="0" anchor="ctr"/>
          <a:lstStyle/>
          <a:p>
            <a:pPr indent="0" marL="0">
              <a:buNone/>
            </a:pPr>
            <a:r>
              <a:rPr lang="en-US" sz="1300" i="1" dirty="0">
                <a:solidFill>
                  <a:srgbClr val="CADCF0"/>
                </a:solidFill>
                <a:latin typeface="Calibri" pitchFamily="34" charset="0"/>
                <a:ea typeface="Calibri" pitchFamily="34" charset="-122"/>
                <a:cs typeface="Calibri" pitchFamily="34" charset="-120"/>
              </a:rPr>
              <a:t>Transforming a Seasonal Concert Venue into a Year-Round Revenue Asset</a:t>
            </a:r>
            <a:endParaRPr lang="en-US" sz="1300" dirty="0"/>
          </a:p>
        </p:txBody>
      </p:sp>
      <p:sp>
        <p:nvSpPr>
          <p:cNvPr id="9" name="Text 7"/>
          <p:cNvSpPr/>
          <p:nvPr/>
        </p:nvSpPr>
        <p:spPr>
          <a:xfrm>
            <a:off x="457200" y="4389120"/>
            <a:ext cx="8229600" cy="320040"/>
          </a:xfrm>
          <a:prstGeom prst="rect">
            <a:avLst/>
          </a:prstGeom>
          <a:noFill/>
          <a:ln/>
        </p:spPr>
        <p:txBody>
          <a:bodyPr wrap="square"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Declan Murray  </a:t>
            </a:r>
            <a:pPr indent="0" marL="0">
              <a:buNone/>
            </a:pPr>
            <a:r>
              <a:rPr lang="en-US" sz="1000" dirty="0">
                <a:solidFill>
                  <a:srgbClr val="6B7A8D"/>
                </a:solidFill>
                <a:latin typeface="Calibri" pitchFamily="34" charset="0"/>
                <a:ea typeface="Calibri" pitchFamily="34" charset="-122"/>
                <a:cs typeface="Calibri" pitchFamily="34" charset="-120"/>
              </a:rPr>
              <a:t>|  Revenue &amp; Operations Strategy  |  Salt Lake City, UT  |  2024–2025</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Ice Rink Concept</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Recommended configuration: Iron Sleek Outdoor Rink Systems — Option 4</a:t>
            </a:r>
            <a:endParaRPr lang="en-US" sz="1200" dirty="0"/>
          </a:p>
        </p:txBody>
      </p:sp>
      <p:sp>
        <p:nvSpPr>
          <p:cNvPr id="4" name="Shape 2"/>
          <p:cNvSpPr/>
          <p:nvPr/>
        </p:nvSpPr>
        <p:spPr>
          <a:xfrm>
            <a:off x="365760" y="1097280"/>
            <a:ext cx="4023360" cy="3611880"/>
          </a:xfrm>
          <a:prstGeom prst="roundRect">
            <a:avLst>
              <a:gd name="adj" fmla="val 2025"/>
            </a:avLst>
          </a:prstGeom>
          <a:solidFill>
            <a:srgbClr val="1B2B4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5" name="Text 3"/>
          <p:cNvSpPr/>
          <p:nvPr/>
        </p:nvSpPr>
        <p:spPr>
          <a:xfrm>
            <a:off x="502920" y="1207008"/>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Vendor:</a:t>
            </a:r>
            <a:endParaRPr lang="en-US" sz="1000" dirty="0"/>
          </a:p>
        </p:txBody>
      </p:sp>
      <p:sp>
        <p:nvSpPr>
          <p:cNvPr id="6" name="Text 4"/>
          <p:cNvSpPr/>
          <p:nvPr/>
        </p:nvSpPr>
        <p:spPr>
          <a:xfrm>
            <a:off x="1993392" y="1207008"/>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Iron Sleek Outdoor Rink Systems</a:t>
            </a:r>
            <a:endParaRPr lang="en-US" sz="1000" dirty="0"/>
          </a:p>
        </p:txBody>
      </p:sp>
      <p:sp>
        <p:nvSpPr>
          <p:cNvPr id="7" name="Text 5"/>
          <p:cNvSpPr/>
          <p:nvPr/>
        </p:nvSpPr>
        <p:spPr>
          <a:xfrm>
            <a:off x="502920" y="1545336"/>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System:</a:t>
            </a:r>
            <a:endParaRPr lang="en-US" sz="1000" dirty="0"/>
          </a:p>
        </p:txBody>
      </p:sp>
      <p:sp>
        <p:nvSpPr>
          <p:cNvPr id="8" name="Text 6"/>
          <p:cNvSpPr/>
          <p:nvPr/>
        </p:nvSpPr>
        <p:spPr>
          <a:xfrm>
            <a:off x="1993392" y="1545336"/>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Portable Refrigerated — Plug &amp; Skate</a:t>
            </a:r>
            <a:endParaRPr lang="en-US" sz="1000" dirty="0"/>
          </a:p>
        </p:txBody>
      </p:sp>
      <p:sp>
        <p:nvSpPr>
          <p:cNvPr id="9" name="Text 7"/>
          <p:cNvSpPr/>
          <p:nvPr/>
        </p:nvSpPr>
        <p:spPr>
          <a:xfrm>
            <a:off x="502920" y="1883664"/>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Configuration:</a:t>
            </a:r>
            <a:endParaRPr lang="en-US" sz="1000" dirty="0"/>
          </a:p>
        </p:txBody>
      </p:sp>
      <p:sp>
        <p:nvSpPr>
          <p:cNvPr id="10" name="Text 8"/>
          <p:cNvSpPr/>
          <p:nvPr/>
        </p:nvSpPr>
        <p:spPr>
          <a:xfrm>
            <a:off x="1993392" y="1883664"/>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44 ft × 80 ft rink + 2 curling lanes</a:t>
            </a:r>
            <a:endParaRPr lang="en-US" sz="1000" dirty="0"/>
          </a:p>
        </p:txBody>
      </p:sp>
      <p:sp>
        <p:nvSpPr>
          <p:cNvPr id="11" name="Text 9"/>
          <p:cNvSpPr/>
          <p:nvPr/>
        </p:nvSpPr>
        <p:spPr>
          <a:xfrm>
            <a:off x="502920" y="2221992"/>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Total Ice Area:</a:t>
            </a:r>
            <a:endParaRPr lang="en-US" sz="1000" dirty="0"/>
          </a:p>
        </p:txBody>
      </p:sp>
      <p:sp>
        <p:nvSpPr>
          <p:cNvPr id="12" name="Text 10"/>
          <p:cNvSpPr/>
          <p:nvPr/>
        </p:nvSpPr>
        <p:spPr>
          <a:xfrm>
            <a:off x="1993392" y="2221992"/>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3,520 sq ft rink + 500 sq ft curling</a:t>
            </a:r>
            <a:endParaRPr lang="en-US" sz="1000" dirty="0"/>
          </a:p>
        </p:txBody>
      </p:sp>
      <p:sp>
        <p:nvSpPr>
          <p:cNvPr id="13" name="Text 11"/>
          <p:cNvSpPr/>
          <p:nvPr/>
        </p:nvSpPr>
        <p:spPr>
          <a:xfrm>
            <a:off x="502920" y="2560320"/>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Skater Capacity:</a:t>
            </a:r>
            <a:endParaRPr lang="en-US" sz="1000" dirty="0"/>
          </a:p>
        </p:txBody>
      </p:sp>
      <p:sp>
        <p:nvSpPr>
          <p:cNvPr id="14" name="Text 12"/>
          <p:cNvSpPr/>
          <p:nvPr/>
        </p:nvSpPr>
        <p:spPr>
          <a:xfrm>
            <a:off x="1993392" y="2560320"/>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~80 skaters (40 sq ft/skater)</a:t>
            </a:r>
            <a:endParaRPr lang="en-US" sz="1000" dirty="0"/>
          </a:p>
        </p:txBody>
      </p:sp>
      <p:sp>
        <p:nvSpPr>
          <p:cNvPr id="15" name="Text 13"/>
          <p:cNvSpPr/>
          <p:nvPr/>
        </p:nvSpPr>
        <p:spPr>
          <a:xfrm>
            <a:off x="502920" y="2898648"/>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Chillers Needed:</a:t>
            </a:r>
            <a:endParaRPr lang="en-US" sz="1000" dirty="0"/>
          </a:p>
        </p:txBody>
      </p:sp>
      <p:sp>
        <p:nvSpPr>
          <p:cNvPr id="16" name="Text 14"/>
          <p:cNvSpPr/>
          <p:nvPr/>
        </p:nvSpPr>
        <p:spPr>
          <a:xfrm>
            <a:off x="1993392" y="2898648"/>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4 units (single-phase power)</a:t>
            </a:r>
            <a:endParaRPr lang="en-US" sz="1000" dirty="0"/>
          </a:p>
        </p:txBody>
      </p:sp>
      <p:sp>
        <p:nvSpPr>
          <p:cNvPr id="17" name="Text 15"/>
          <p:cNvSpPr/>
          <p:nvPr/>
        </p:nvSpPr>
        <p:spPr>
          <a:xfrm>
            <a:off x="502920" y="3236976"/>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Season:</a:t>
            </a:r>
            <a:endParaRPr lang="en-US" sz="1000" dirty="0"/>
          </a:p>
        </p:txBody>
      </p:sp>
      <p:sp>
        <p:nvSpPr>
          <p:cNvPr id="18" name="Text 16"/>
          <p:cNvSpPr/>
          <p:nvPr/>
        </p:nvSpPr>
        <p:spPr>
          <a:xfrm>
            <a:off x="1993392" y="3236976"/>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Dec 1 – March 31 (late Nov to early Apr)</a:t>
            </a:r>
            <a:endParaRPr lang="en-US" sz="1000" dirty="0"/>
          </a:p>
        </p:txBody>
      </p:sp>
      <p:sp>
        <p:nvSpPr>
          <p:cNvPr id="19" name="Text 17"/>
          <p:cNvSpPr/>
          <p:nvPr/>
        </p:nvSpPr>
        <p:spPr>
          <a:xfrm>
            <a:off x="502920" y="3575304"/>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Temp Range:</a:t>
            </a:r>
            <a:endParaRPr lang="en-US" sz="1000" dirty="0"/>
          </a:p>
        </p:txBody>
      </p:sp>
      <p:sp>
        <p:nvSpPr>
          <p:cNvPr id="20" name="Text 18"/>
          <p:cNvSpPr/>
          <p:nvPr/>
        </p:nvSpPr>
        <p:spPr>
          <a:xfrm>
            <a:off x="1993392" y="3575304"/>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Solid ice up to 50°F</a:t>
            </a:r>
            <a:endParaRPr lang="en-US" sz="1000" dirty="0"/>
          </a:p>
        </p:txBody>
      </p:sp>
      <p:sp>
        <p:nvSpPr>
          <p:cNvPr id="21" name="Text 19"/>
          <p:cNvSpPr/>
          <p:nvPr/>
        </p:nvSpPr>
        <p:spPr>
          <a:xfrm>
            <a:off x="502920" y="3913632"/>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Setup Time:</a:t>
            </a:r>
            <a:endParaRPr lang="en-US" sz="1000" dirty="0"/>
          </a:p>
        </p:txBody>
      </p:sp>
      <p:sp>
        <p:nvSpPr>
          <p:cNvPr id="22" name="Text 20"/>
          <p:cNvSpPr/>
          <p:nvPr/>
        </p:nvSpPr>
        <p:spPr>
          <a:xfrm>
            <a:off x="1993392" y="3913632"/>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Under 2 weeks (ready by Dec 1)</a:t>
            </a:r>
            <a:endParaRPr lang="en-US" sz="1000" dirty="0"/>
          </a:p>
        </p:txBody>
      </p:sp>
      <p:sp>
        <p:nvSpPr>
          <p:cNvPr id="23" name="Text 21"/>
          <p:cNvSpPr/>
          <p:nvPr/>
        </p:nvSpPr>
        <p:spPr>
          <a:xfrm>
            <a:off x="502920" y="4251960"/>
            <a:ext cx="1463040" cy="292608"/>
          </a:xfrm>
          <a:prstGeom prst="rect">
            <a:avLst/>
          </a:prstGeom>
          <a:noFill/>
          <a:ln/>
        </p:spPr>
        <p:txBody>
          <a:bodyPr wrap="square" rtlCol="0" anchor="ctr"/>
          <a:lstStyle/>
          <a:p>
            <a:pPr indent="0" marL="0">
              <a:buNone/>
            </a:pPr>
            <a:r>
              <a:rPr lang="en-US" sz="1000" b="1" dirty="0">
                <a:solidFill>
                  <a:srgbClr val="00B2C8"/>
                </a:solidFill>
                <a:latin typeface="Calibri" pitchFamily="34" charset="0"/>
                <a:ea typeface="Calibri" pitchFamily="34" charset="-122"/>
                <a:cs typeface="Calibri" pitchFamily="34" charset="-120"/>
              </a:rPr>
              <a:t>Modularity:</a:t>
            </a:r>
            <a:endParaRPr lang="en-US" sz="1000" dirty="0"/>
          </a:p>
        </p:txBody>
      </p:sp>
      <p:sp>
        <p:nvSpPr>
          <p:cNvPr id="24" name="Text 22"/>
          <p:cNvSpPr/>
          <p:nvPr/>
        </p:nvSpPr>
        <p:spPr>
          <a:xfrm>
            <a:off x="1993392" y="4251960"/>
            <a:ext cx="2212848" cy="292608"/>
          </a:xfrm>
          <a:prstGeom prst="rect">
            <a:avLst/>
          </a:prstGeom>
          <a:noFill/>
          <a:ln/>
        </p:spPr>
        <p:txBody>
          <a:bodyPr wrap="square" rtlCol="0" anchor="ctr"/>
          <a:lstStyle/>
          <a:p>
            <a:pPr indent="0" marL="0">
              <a:buNone/>
            </a:pPr>
            <a:r>
              <a:rPr lang="en-US" sz="1000" dirty="0">
                <a:solidFill>
                  <a:srgbClr val="FFFFFF"/>
                </a:solidFill>
                <a:latin typeface="Calibri" pitchFamily="34" charset="0"/>
                <a:ea typeface="Calibri" pitchFamily="34" charset="-122"/>
                <a:cs typeface="Calibri" pitchFamily="34" charset="-120"/>
              </a:rPr>
              <a:t>Expandable in future seasons</a:t>
            </a:r>
            <a:endParaRPr lang="en-US" sz="1000" dirty="0"/>
          </a:p>
        </p:txBody>
      </p:sp>
      <p:sp>
        <p:nvSpPr>
          <p:cNvPr id="25" name="Shape 23"/>
          <p:cNvSpPr/>
          <p:nvPr/>
        </p:nvSpPr>
        <p:spPr>
          <a:xfrm>
            <a:off x="4572000" y="1097280"/>
            <a:ext cx="4114800" cy="1600200"/>
          </a:xfrm>
          <a:prstGeom prst="roundRect">
            <a:avLst>
              <a:gd name="adj" fmla="val 457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6" name="Text 24"/>
          <p:cNvSpPr/>
          <p:nvPr/>
        </p:nvSpPr>
        <p:spPr>
          <a:xfrm>
            <a:off x="4709160" y="1170432"/>
            <a:ext cx="384048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Admission Pricing</a:t>
            </a:r>
            <a:endParaRPr lang="en-US" sz="12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0" y="1481328"/>
          <a:ext cx="4114800" cy="1115568"/>
        </p:xfrm>
        <a:graphic>
          <a:graphicData uri="http://schemas.openxmlformats.org/drawingml/2006/table">
            <a:tbl>
              <a:tblPr/>
              <a:tblGrid>
                <a:gridCol w="1645920"/>
                <a:gridCol w="822960"/>
                <a:gridCol w="822960"/>
                <a:gridCol w="822960"/>
              </a:tblGrid>
              <a:tr h="223114">
                <a:tc>
                  <a:txBody>
                    <a:bodyPr/>
                    <a:lstStyle/>
                    <a:p>
                      <a:pPr indent="0" marL="0">
                        <a:buNone/>
                      </a:pPr>
                      <a:r>
                        <a:rPr lang="en-US" sz="900" b="1" dirty="0">
                          <a:solidFill>
                            <a:srgbClr val="FFFFFF"/>
                          </a:solidFill>
                        </a:rPr>
                        <a:t>Period</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Adult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Kids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BYOS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r h="223114">
                <a:tc>
                  <a:txBody>
                    <a:bodyPr/>
                    <a:lstStyle/>
                    <a:p>
                      <a:pPr indent="0" marL="0">
                        <a:buNone/>
                      </a:pPr>
                      <a:r>
                        <a:rPr lang="en-US" sz="900" dirty="0">
                          <a:solidFill>
                            <a:srgbClr val="111B2E"/>
                          </a:solidFill>
                        </a:rPr>
                        <a:t>Off-Peak Weekday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B2C8"/>
                          </a:solidFill>
                        </a:rPr>
                        <a:t>$14</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B2C8"/>
                          </a:solidFill>
                        </a:rPr>
                        <a:t>$10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B2C8"/>
                          </a:solidFill>
                        </a:rPr>
                        <a:t>$10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223114">
                <a:tc>
                  <a:txBody>
                    <a:bodyPr/>
                    <a:lstStyle/>
                    <a:p>
                      <a:pPr indent="0" marL="0">
                        <a:buNone/>
                      </a:pPr>
                      <a:r>
                        <a:rPr lang="en-US" sz="900" dirty="0">
                          <a:solidFill>
                            <a:srgbClr val="111B2E"/>
                          </a:solidFill>
                        </a:rPr>
                        <a:t>Off-Peak Weekend</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B2C8"/>
                          </a:solidFill>
                        </a:rPr>
                        <a:t>$18</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B2C8"/>
                          </a:solidFill>
                        </a:rPr>
                        <a:t>$10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B2C8"/>
                          </a:solidFill>
                        </a:rPr>
                        <a:t>$10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r h="223114">
                <a:tc>
                  <a:txBody>
                    <a:bodyPr/>
                    <a:lstStyle/>
                    <a:p>
                      <a:pPr indent="0" marL="0">
                        <a:buNone/>
                      </a:pPr>
                      <a:r>
                        <a:rPr lang="en-US" sz="900" dirty="0">
                          <a:solidFill>
                            <a:srgbClr val="111B2E"/>
                          </a:solidFill>
                        </a:rPr>
                        <a:t>Peak Weekday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B2C8"/>
                          </a:solidFill>
                        </a:rPr>
                        <a:t>$18</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B2C8"/>
                          </a:solidFill>
                        </a:rPr>
                        <a:t>$12</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B2C8"/>
                          </a:solidFill>
                        </a:rPr>
                        <a:t>$10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223114">
                <a:tc>
                  <a:txBody>
                    <a:bodyPr/>
                    <a:lstStyle/>
                    <a:p>
                      <a:pPr indent="0" marL="0">
                        <a:buNone/>
                      </a:pPr>
                      <a:r>
                        <a:rPr lang="en-US" sz="900" dirty="0">
                          <a:solidFill>
                            <a:srgbClr val="111B2E"/>
                          </a:solidFill>
                        </a:rPr>
                        <a:t>Peak Weekend</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B2C8"/>
                          </a:solidFill>
                        </a:rPr>
                        <a:t>$20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B2C8"/>
                          </a:solidFill>
                        </a:rPr>
                        <a:t>$13</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B2C8"/>
                          </a:solidFill>
                        </a:rPr>
                        <a:t>$12</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bl>
          </a:graphicData>
        </a:graphic>
      </p:graphicFrame>
      <p:pic>
        <p:nvPicPr>
          <p:cNvPr id="28" name="Image 0" descr="/sessions/tender-vibrant-fermat/mnt/outputs/Screenshot 2024-10-07 at 6.17.58 PM.png">    </p:cNvPr>
          <p:cNvPicPr>
            <a:picLocks noChangeAspect="1"/>
          </p:cNvPicPr>
          <p:nvPr/>
        </p:nvPicPr>
        <p:blipFill>
          <a:blip r:embed="rId1"/>
          <a:stretch>
            <a:fillRect/>
          </a:stretch>
        </p:blipFill>
        <p:spPr>
          <a:xfrm>
            <a:off x="4572000" y="2834640"/>
            <a:ext cx="4114800" cy="1874520"/>
          </a:xfrm>
          <a:prstGeom prst="rect">
            <a:avLst/>
          </a:prstGeom>
        </p:spPr>
      </p:pic>
      <p:sp>
        <p:nvSpPr>
          <p:cNvPr id="29" name="Shape 25"/>
          <p:cNvSpPr/>
          <p:nvPr/>
        </p:nvSpPr>
        <p:spPr>
          <a:xfrm>
            <a:off x="4572000" y="4480560"/>
            <a:ext cx="4114800" cy="228600"/>
          </a:xfrm>
          <a:prstGeom prst="rect">
            <a:avLst/>
          </a:prstGeom>
          <a:solidFill>
            <a:srgbClr val="1B2B4B"/>
          </a:solidFill>
          <a:ln w="12700">
            <a:solidFill>
              <a:srgbClr val="1B2B4B"/>
            </a:solidFill>
            <a:prstDash val="solid"/>
          </a:ln>
        </p:spPr>
      </p:sp>
      <p:sp>
        <p:nvSpPr>
          <p:cNvPr id="30" name="Text 26"/>
          <p:cNvSpPr/>
          <p:nvPr/>
        </p:nvSpPr>
        <p:spPr>
          <a:xfrm>
            <a:off x="4572000" y="4480560"/>
            <a:ext cx="4114800" cy="228600"/>
          </a:xfrm>
          <a:prstGeom prst="rect">
            <a:avLst/>
          </a:prstGeom>
          <a:noFill/>
          <a:ln/>
        </p:spPr>
        <p:txBody>
          <a:bodyPr wrap="square" rtlCol="0" anchor="ctr"/>
          <a:lstStyle/>
          <a:p>
            <a:pPr algn="ctr" indent="0" marL="0">
              <a:buNone/>
            </a:pPr>
            <a:r>
              <a:rPr lang="en-US" sz="700" b="1" spc="100" kern="0" dirty="0">
                <a:solidFill>
                  <a:srgbClr val="00B2C8"/>
                </a:solidFill>
              </a:rPr>
              <a:t>GRANARY LIVE — ROOFTOP DECK &amp; BAR</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B2B4B"/>
        </a:solidFill>
      </p:bgPr>
    </p:bg>
    <p:spTree>
      <p:nvGrpSpPr>
        <p:cNvPr id="1" name=""/>
        <p:cNvGrpSpPr/>
        <p:nvPr/>
      </p:nvGrpSpPr>
      <p:grpSpPr>
        <a:xfrm>
          <a:off x="0" y="0"/>
          <a:ext cx="0" cy="0"/>
          <a:chOff x="0" y="0"/>
          <a:chExt cx="0" cy="0"/>
        </a:xfrm>
      </p:grpSpPr>
      <p:sp>
        <p:nvSpPr>
          <p:cNvPr id="2" name="Shape 0"/>
          <p:cNvSpPr/>
          <p:nvPr/>
        </p:nvSpPr>
        <p:spPr>
          <a:xfrm>
            <a:off x="457200" y="274320"/>
            <a:ext cx="1463040" cy="256032"/>
          </a:xfrm>
          <a:prstGeom prst="roundRect">
            <a:avLst>
              <a:gd name="adj" fmla="val 50000"/>
            </a:avLst>
          </a:prstGeom>
          <a:solidFill>
            <a:srgbClr val="00B2C8"/>
          </a:solidFill>
          <a:ln w="12700">
            <a:solidFill>
              <a:srgbClr val="00B2C8"/>
            </a:solidFill>
            <a:prstDash val="solid"/>
          </a:ln>
        </p:spPr>
      </p:sp>
      <p:sp>
        <p:nvSpPr>
          <p:cNvPr id="3" name="Text 1"/>
          <p:cNvSpPr/>
          <p:nvPr/>
        </p:nvSpPr>
        <p:spPr>
          <a:xfrm>
            <a:off x="457200" y="274320"/>
            <a:ext cx="1463040" cy="256032"/>
          </a:xfrm>
          <a:prstGeom prst="rect">
            <a:avLst/>
          </a:prstGeom>
          <a:noFill/>
          <a:ln/>
        </p:spPr>
        <p:txBody>
          <a:bodyPr wrap="square" lIns="0" tIns="0" rIns="0" bIns="0" rtlCol="0" anchor="ctr"/>
          <a:lstStyle/>
          <a:p>
            <a:pPr algn="ctr" indent="0" marL="0">
              <a:buNone/>
            </a:pPr>
            <a:r>
              <a:rPr lang="en-US" sz="700" b="1" dirty="0">
                <a:solidFill>
                  <a:srgbClr val="FFFFFF"/>
                </a:solidFill>
              </a:rPr>
              <a:t>LAUNCH EVENT</a:t>
            </a:r>
            <a:endParaRPr lang="en-US" sz="700" dirty="0"/>
          </a:p>
        </p:txBody>
      </p:sp>
      <p:sp>
        <p:nvSpPr>
          <p:cNvPr id="4" name="Text 2"/>
          <p:cNvSpPr/>
          <p:nvPr/>
        </p:nvSpPr>
        <p:spPr>
          <a:xfrm>
            <a:off x="457200" y="594360"/>
            <a:ext cx="8229600" cy="594360"/>
          </a:xfrm>
          <a:prstGeom prst="rect">
            <a:avLst/>
          </a:prstGeom>
          <a:noFill/>
          <a:ln/>
        </p:spPr>
        <p:txBody>
          <a:bodyPr wrap="square"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ShredFest — Rail Jam Launch Event</a:t>
            </a:r>
            <a:endParaRPr lang="en-US" sz="3000" dirty="0"/>
          </a:p>
        </p:txBody>
      </p:sp>
      <p:sp>
        <p:nvSpPr>
          <p:cNvPr id="5" name="Shape 3"/>
          <p:cNvSpPr/>
          <p:nvPr/>
        </p:nvSpPr>
        <p:spPr>
          <a:xfrm>
            <a:off x="365760" y="1325880"/>
            <a:ext cx="3840480" cy="2103120"/>
          </a:xfrm>
          <a:prstGeom prst="roundRect">
            <a:avLst>
              <a:gd name="adj" fmla="val 347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6" name="Text 4"/>
          <p:cNvSpPr/>
          <p:nvPr/>
        </p:nvSpPr>
        <p:spPr>
          <a:xfrm>
            <a:off x="502920" y="1417320"/>
            <a:ext cx="3566160" cy="320040"/>
          </a:xfrm>
          <a:prstGeom prst="rect">
            <a:avLst/>
          </a:prstGeom>
          <a:noFill/>
          <a:ln/>
        </p:spPr>
        <p:txBody>
          <a:bodyPr wrap="square" rtlCol="0" anchor="ctr"/>
          <a:lstStyle/>
          <a:p>
            <a:pPr indent="0" marL="0">
              <a:buNone/>
            </a:pPr>
            <a:r>
              <a:rPr lang="en-US" sz="1300" b="1" dirty="0">
                <a:solidFill>
                  <a:srgbClr val="00B2C8"/>
                </a:solidFill>
                <a:latin typeface="Cambria" pitchFamily="34" charset="0"/>
                <a:ea typeface="Cambria" pitchFamily="34" charset="-122"/>
                <a:cs typeface="Cambria" pitchFamily="34" charset="-120"/>
              </a:rPr>
              <a:t>Event Specs</a:t>
            </a:r>
            <a:endParaRPr lang="en-US" sz="1300" dirty="0"/>
          </a:p>
        </p:txBody>
      </p:sp>
      <p:sp>
        <p:nvSpPr>
          <p:cNvPr id="7" name="Text 5"/>
          <p:cNvSpPr/>
          <p:nvPr/>
        </p:nvSpPr>
        <p:spPr>
          <a:xfrm>
            <a:off x="502920" y="1783080"/>
            <a:ext cx="1280160" cy="246888"/>
          </a:xfrm>
          <a:prstGeom prst="rect">
            <a:avLst/>
          </a:prstGeom>
          <a:noFill/>
          <a:ln/>
        </p:spPr>
        <p:txBody>
          <a:bodyPr wrap="square" rtlCol="0" anchor="ctr"/>
          <a:lstStyle/>
          <a:p>
            <a:pPr indent="0" marL="0">
              <a:buNone/>
            </a:pPr>
            <a:r>
              <a:rPr lang="en-US" sz="950" b="1" dirty="0">
                <a:solidFill>
                  <a:srgbClr val="00B2C8"/>
                </a:solidFill>
                <a:latin typeface="Calibri" pitchFamily="34" charset="0"/>
                <a:ea typeface="Calibri" pitchFamily="34" charset="-122"/>
                <a:cs typeface="Calibri" pitchFamily="34" charset="-120"/>
              </a:rPr>
              <a:t>Date:</a:t>
            </a:r>
            <a:endParaRPr lang="en-US" sz="950" dirty="0"/>
          </a:p>
        </p:txBody>
      </p:sp>
      <p:sp>
        <p:nvSpPr>
          <p:cNvPr id="8" name="Text 6"/>
          <p:cNvSpPr/>
          <p:nvPr/>
        </p:nvSpPr>
        <p:spPr>
          <a:xfrm>
            <a:off x="1828800" y="1783080"/>
            <a:ext cx="2194560" cy="24688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December 14, 2024</a:t>
            </a:r>
            <a:endParaRPr lang="en-US" sz="950" dirty="0"/>
          </a:p>
        </p:txBody>
      </p:sp>
      <p:sp>
        <p:nvSpPr>
          <p:cNvPr id="9" name="Text 7"/>
          <p:cNvSpPr/>
          <p:nvPr/>
        </p:nvSpPr>
        <p:spPr>
          <a:xfrm>
            <a:off x="502920" y="2057400"/>
            <a:ext cx="1280160" cy="246888"/>
          </a:xfrm>
          <a:prstGeom prst="rect">
            <a:avLst/>
          </a:prstGeom>
          <a:noFill/>
          <a:ln/>
        </p:spPr>
        <p:txBody>
          <a:bodyPr wrap="square" rtlCol="0" anchor="ctr"/>
          <a:lstStyle/>
          <a:p>
            <a:pPr indent="0" marL="0">
              <a:buNone/>
            </a:pPr>
            <a:r>
              <a:rPr lang="en-US" sz="950" b="1" dirty="0">
                <a:solidFill>
                  <a:srgbClr val="00B2C8"/>
                </a:solidFill>
                <a:latin typeface="Calibri" pitchFamily="34" charset="0"/>
                <a:ea typeface="Calibri" pitchFamily="34" charset="-122"/>
                <a:cs typeface="Calibri" pitchFamily="34" charset="-120"/>
              </a:rPr>
              <a:t>Hours:</a:t>
            </a:r>
            <a:endParaRPr lang="en-US" sz="950" dirty="0"/>
          </a:p>
        </p:txBody>
      </p:sp>
      <p:sp>
        <p:nvSpPr>
          <p:cNvPr id="10" name="Text 8"/>
          <p:cNvSpPr/>
          <p:nvPr/>
        </p:nvSpPr>
        <p:spPr>
          <a:xfrm>
            <a:off x="1828800" y="2057400"/>
            <a:ext cx="2194560" cy="24688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12:00 PM – 10:00 PM</a:t>
            </a:r>
            <a:endParaRPr lang="en-US" sz="950" dirty="0"/>
          </a:p>
        </p:txBody>
      </p:sp>
      <p:sp>
        <p:nvSpPr>
          <p:cNvPr id="11" name="Text 9"/>
          <p:cNvSpPr/>
          <p:nvPr/>
        </p:nvSpPr>
        <p:spPr>
          <a:xfrm>
            <a:off x="502920" y="2331720"/>
            <a:ext cx="1280160" cy="246888"/>
          </a:xfrm>
          <a:prstGeom prst="rect">
            <a:avLst/>
          </a:prstGeom>
          <a:noFill/>
          <a:ln/>
        </p:spPr>
        <p:txBody>
          <a:bodyPr wrap="square" rtlCol="0" anchor="ctr"/>
          <a:lstStyle/>
          <a:p>
            <a:pPr indent="0" marL="0">
              <a:buNone/>
            </a:pPr>
            <a:r>
              <a:rPr lang="en-US" sz="950" b="1" dirty="0">
                <a:solidFill>
                  <a:srgbClr val="00B2C8"/>
                </a:solidFill>
                <a:latin typeface="Calibri" pitchFamily="34" charset="0"/>
                <a:ea typeface="Calibri" pitchFamily="34" charset="-122"/>
                <a:cs typeface="Calibri" pitchFamily="34" charset="-120"/>
              </a:rPr>
              <a:t>Location:</a:t>
            </a:r>
            <a:endParaRPr lang="en-US" sz="950" dirty="0"/>
          </a:p>
        </p:txBody>
      </p:sp>
      <p:sp>
        <p:nvSpPr>
          <p:cNvPr id="12" name="Text 10"/>
          <p:cNvSpPr/>
          <p:nvPr/>
        </p:nvSpPr>
        <p:spPr>
          <a:xfrm>
            <a:off x="1828800" y="2331720"/>
            <a:ext cx="2194560" cy="24688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Granary Live, SLC</a:t>
            </a:r>
            <a:endParaRPr lang="en-US" sz="950" dirty="0"/>
          </a:p>
        </p:txBody>
      </p:sp>
      <p:sp>
        <p:nvSpPr>
          <p:cNvPr id="13" name="Text 11"/>
          <p:cNvSpPr/>
          <p:nvPr/>
        </p:nvSpPr>
        <p:spPr>
          <a:xfrm>
            <a:off x="502920" y="2606040"/>
            <a:ext cx="1280160" cy="246888"/>
          </a:xfrm>
          <a:prstGeom prst="rect">
            <a:avLst/>
          </a:prstGeom>
          <a:noFill/>
          <a:ln/>
        </p:spPr>
        <p:txBody>
          <a:bodyPr wrap="square" rtlCol="0" anchor="ctr"/>
          <a:lstStyle/>
          <a:p>
            <a:pPr indent="0" marL="0">
              <a:buNone/>
            </a:pPr>
            <a:r>
              <a:rPr lang="en-US" sz="950" b="1" dirty="0">
                <a:solidFill>
                  <a:srgbClr val="00B2C8"/>
                </a:solidFill>
                <a:latin typeface="Calibri" pitchFamily="34" charset="0"/>
                <a:ea typeface="Calibri" pitchFamily="34" charset="-122"/>
                <a:cs typeface="Calibri" pitchFamily="34" charset="-120"/>
              </a:rPr>
              <a:t>Vendor:</a:t>
            </a:r>
            <a:endParaRPr lang="en-US" sz="950" dirty="0"/>
          </a:p>
        </p:txBody>
      </p:sp>
      <p:sp>
        <p:nvSpPr>
          <p:cNvPr id="14" name="Text 12"/>
          <p:cNvSpPr/>
          <p:nvPr/>
        </p:nvSpPr>
        <p:spPr>
          <a:xfrm>
            <a:off x="1828800" y="2606040"/>
            <a:ext cx="2194560" cy="24688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Snow Bro / Headline Inc.</a:t>
            </a:r>
            <a:endParaRPr lang="en-US" sz="950" dirty="0"/>
          </a:p>
        </p:txBody>
      </p:sp>
      <p:sp>
        <p:nvSpPr>
          <p:cNvPr id="15" name="Text 13"/>
          <p:cNvSpPr/>
          <p:nvPr/>
        </p:nvSpPr>
        <p:spPr>
          <a:xfrm>
            <a:off x="502920" y="2880360"/>
            <a:ext cx="1280160" cy="246888"/>
          </a:xfrm>
          <a:prstGeom prst="rect">
            <a:avLst/>
          </a:prstGeom>
          <a:noFill/>
          <a:ln/>
        </p:spPr>
        <p:txBody>
          <a:bodyPr wrap="square" rtlCol="0" anchor="ctr"/>
          <a:lstStyle/>
          <a:p>
            <a:pPr indent="0" marL="0">
              <a:buNone/>
            </a:pPr>
            <a:r>
              <a:rPr lang="en-US" sz="950" b="1" dirty="0">
                <a:solidFill>
                  <a:srgbClr val="00B2C8"/>
                </a:solidFill>
                <a:latin typeface="Calibri" pitchFamily="34" charset="0"/>
                <a:ea typeface="Calibri" pitchFamily="34" charset="-122"/>
                <a:cs typeface="Calibri" pitchFamily="34" charset="-120"/>
              </a:rPr>
              <a:t>Length:</a:t>
            </a:r>
            <a:endParaRPr lang="en-US" sz="950" dirty="0"/>
          </a:p>
        </p:txBody>
      </p:sp>
      <p:sp>
        <p:nvSpPr>
          <p:cNvPr id="16" name="Text 14"/>
          <p:cNvSpPr/>
          <p:nvPr/>
        </p:nvSpPr>
        <p:spPr>
          <a:xfrm>
            <a:off x="1828800" y="2880360"/>
            <a:ext cx="2194560" cy="24688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105 ft (longest dimension)</a:t>
            </a:r>
            <a:endParaRPr lang="en-US" sz="950" dirty="0"/>
          </a:p>
        </p:txBody>
      </p:sp>
      <p:sp>
        <p:nvSpPr>
          <p:cNvPr id="17" name="Text 15"/>
          <p:cNvSpPr/>
          <p:nvPr/>
        </p:nvSpPr>
        <p:spPr>
          <a:xfrm>
            <a:off x="502920" y="3154680"/>
            <a:ext cx="1280160" cy="246888"/>
          </a:xfrm>
          <a:prstGeom prst="rect">
            <a:avLst/>
          </a:prstGeom>
          <a:noFill/>
          <a:ln/>
        </p:spPr>
        <p:txBody>
          <a:bodyPr wrap="square" rtlCol="0" anchor="ctr"/>
          <a:lstStyle/>
          <a:p>
            <a:pPr indent="0" marL="0">
              <a:buNone/>
            </a:pPr>
            <a:r>
              <a:rPr lang="en-US" sz="950" b="1" dirty="0">
                <a:solidFill>
                  <a:srgbClr val="00B2C8"/>
                </a:solidFill>
                <a:latin typeface="Calibri" pitchFamily="34" charset="0"/>
                <a:ea typeface="Calibri" pitchFamily="34" charset="-122"/>
                <a:cs typeface="Calibri" pitchFamily="34" charset="-120"/>
              </a:rPr>
              <a:t>Structure:</a:t>
            </a:r>
            <a:endParaRPr lang="en-US" sz="950" dirty="0"/>
          </a:p>
        </p:txBody>
      </p:sp>
      <p:sp>
        <p:nvSpPr>
          <p:cNvPr id="18" name="Text 16"/>
          <p:cNvSpPr/>
          <p:nvPr/>
        </p:nvSpPr>
        <p:spPr>
          <a:xfrm>
            <a:off x="1828800" y="3154680"/>
            <a:ext cx="2194560" cy="24688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Double-tier off shipping containers</a:t>
            </a:r>
            <a:endParaRPr lang="en-US" sz="950" dirty="0"/>
          </a:p>
        </p:txBody>
      </p:sp>
      <p:pic>
        <p:nvPicPr>
          <p:cNvPr id="19" name="Image 0" descr="/sessions/tender-vibrant-fermat/mnt/outputs/Screen Shot 2024-10-16 at 1.08.48 PM.png">    </p:cNvPr>
          <p:cNvPicPr>
            <a:picLocks noChangeAspect="1"/>
          </p:cNvPicPr>
          <p:nvPr/>
        </p:nvPicPr>
        <p:blipFill>
          <a:blip r:embed="rId1"/>
          <a:stretch>
            <a:fillRect/>
          </a:stretch>
        </p:blipFill>
        <p:spPr>
          <a:xfrm>
            <a:off x="365760" y="3502152"/>
            <a:ext cx="1874520" cy="1188720"/>
          </a:xfrm>
          <a:prstGeom prst="rect">
            <a:avLst/>
          </a:prstGeom>
        </p:spPr>
      </p:pic>
      <p:pic>
        <p:nvPicPr>
          <p:cNvPr id="20" name="Image 1" descr="/sessions/tender-vibrant-fermat/mnt/outputs/railjam-map-1.png">    </p:cNvPr>
          <p:cNvPicPr>
            <a:picLocks noChangeAspect="1"/>
          </p:cNvPicPr>
          <p:nvPr/>
        </p:nvPicPr>
        <p:blipFill>
          <a:blip r:embed="rId2"/>
          <a:stretch>
            <a:fillRect/>
          </a:stretch>
        </p:blipFill>
        <p:spPr>
          <a:xfrm>
            <a:off x="2331720" y="3502152"/>
            <a:ext cx="1874520" cy="1188720"/>
          </a:xfrm>
          <a:prstGeom prst="rect">
            <a:avLst/>
          </a:prstGeom>
        </p:spPr>
      </p:pic>
      <p:sp>
        <p:nvSpPr>
          <p:cNvPr id="21" name="Shape 17"/>
          <p:cNvSpPr/>
          <p:nvPr/>
        </p:nvSpPr>
        <p:spPr>
          <a:xfrm>
            <a:off x="365760" y="4462272"/>
            <a:ext cx="1874520" cy="219456"/>
          </a:xfrm>
          <a:prstGeom prst="rect">
            <a:avLst/>
          </a:prstGeom>
          <a:solidFill>
            <a:srgbClr val="243455"/>
          </a:solidFill>
          <a:ln w="12700">
            <a:solidFill>
              <a:srgbClr val="00B2C8"/>
            </a:solidFill>
            <a:prstDash val="solid"/>
          </a:ln>
        </p:spPr>
      </p:sp>
      <p:sp>
        <p:nvSpPr>
          <p:cNvPr id="22" name="Text 18"/>
          <p:cNvSpPr/>
          <p:nvPr/>
        </p:nvSpPr>
        <p:spPr>
          <a:xfrm>
            <a:off x="365760" y="4462272"/>
            <a:ext cx="1874520" cy="219456"/>
          </a:xfrm>
          <a:prstGeom prst="rect">
            <a:avLst/>
          </a:prstGeom>
          <a:noFill/>
          <a:ln/>
        </p:spPr>
        <p:txBody>
          <a:bodyPr wrap="square" rtlCol="0" anchor="ctr"/>
          <a:lstStyle/>
          <a:p>
            <a:pPr algn="ctr" indent="0" marL="0">
              <a:buNone/>
            </a:pPr>
            <a:r>
              <a:rPr lang="en-US" sz="650" b="1" spc="100" kern="0" dirty="0">
                <a:solidFill>
                  <a:srgbClr val="00B2C8"/>
                </a:solidFill>
              </a:rPr>
              <a:t>3D COURSE MODEL</a:t>
            </a:r>
            <a:endParaRPr lang="en-US" sz="650" dirty="0"/>
          </a:p>
        </p:txBody>
      </p:sp>
      <p:sp>
        <p:nvSpPr>
          <p:cNvPr id="23" name="Shape 19"/>
          <p:cNvSpPr/>
          <p:nvPr/>
        </p:nvSpPr>
        <p:spPr>
          <a:xfrm>
            <a:off x="2331720" y="4462272"/>
            <a:ext cx="1874520" cy="219456"/>
          </a:xfrm>
          <a:prstGeom prst="rect">
            <a:avLst/>
          </a:prstGeom>
          <a:solidFill>
            <a:srgbClr val="243455"/>
          </a:solidFill>
          <a:ln w="12700">
            <a:solidFill>
              <a:srgbClr val="00B2C8"/>
            </a:solidFill>
            <a:prstDash val="solid"/>
          </a:ln>
        </p:spPr>
      </p:sp>
      <p:sp>
        <p:nvSpPr>
          <p:cNvPr id="24" name="Text 20"/>
          <p:cNvSpPr/>
          <p:nvPr/>
        </p:nvSpPr>
        <p:spPr>
          <a:xfrm>
            <a:off x="2331720" y="4462272"/>
            <a:ext cx="1874520" cy="219456"/>
          </a:xfrm>
          <a:prstGeom prst="rect">
            <a:avLst/>
          </a:prstGeom>
          <a:noFill/>
          <a:ln/>
        </p:spPr>
        <p:txBody>
          <a:bodyPr wrap="square" rtlCol="0" anchor="ctr"/>
          <a:lstStyle/>
          <a:p>
            <a:pPr algn="ctr" indent="0" marL="0">
              <a:buNone/>
            </a:pPr>
            <a:r>
              <a:rPr lang="en-US" sz="650" b="1" spc="100" kern="0" dirty="0">
                <a:solidFill>
                  <a:srgbClr val="00B2C8"/>
                </a:solidFill>
              </a:rPr>
              <a:t>VENUE SITE MAP</a:t>
            </a:r>
            <a:endParaRPr lang="en-US" sz="650" dirty="0"/>
          </a:p>
        </p:txBody>
      </p:sp>
      <p:sp>
        <p:nvSpPr>
          <p:cNvPr id="25" name="Shape 21"/>
          <p:cNvSpPr/>
          <p:nvPr/>
        </p:nvSpPr>
        <p:spPr>
          <a:xfrm>
            <a:off x="4389120" y="1325880"/>
            <a:ext cx="4297680" cy="694944"/>
          </a:xfrm>
          <a:prstGeom prst="roundRect">
            <a:avLst>
              <a:gd name="adj" fmla="val 10526"/>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6" name="Text 22"/>
          <p:cNvSpPr/>
          <p:nvPr/>
        </p:nvSpPr>
        <p:spPr>
          <a:xfrm>
            <a:off x="4526280" y="1389888"/>
            <a:ext cx="3977640" cy="237744"/>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Media &amp; PR Hook</a:t>
            </a:r>
            <a:endParaRPr lang="en-US" sz="1100" dirty="0"/>
          </a:p>
        </p:txBody>
      </p:sp>
      <p:sp>
        <p:nvSpPr>
          <p:cNvPr id="27" name="Text 23"/>
          <p:cNvSpPr/>
          <p:nvPr/>
        </p:nvSpPr>
        <p:spPr>
          <a:xfrm>
            <a:off x="4526280" y="1655064"/>
            <a:ext cx="3977640" cy="310896"/>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A pro-am rail jam is inherently photogenic and shareable—built-in social media content generation.</a:t>
            </a:r>
            <a:endParaRPr lang="en-US" sz="900" dirty="0"/>
          </a:p>
        </p:txBody>
      </p:sp>
      <p:sp>
        <p:nvSpPr>
          <p:cNvPr id="28" name="Shape 24"/>
          <p:cNvSpPr/>
          <p:nvPr/>
        </p:nvSpPr>
        <p:spPr>
          <a:xfrm>
            <a:off x="4389120" y="2148840"/>
            <a:ext cx="4297680" cy="694944"/>
          </a:xfrm>
          <a:prstGeom prst="roundRect">
            <a:avLst>
              <a:gd name="adj" fmla="val 10526"/>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9" name="Text 25"/>
          <p:cNvSpPr/>
          <p:nvPr/>
        </p:nvSpPr>
        <p:spPr>
          <a:xfrm>
            <a:off x="4526280" y="2212848"/>
            <a:ext cx="3977640" cy="237744"/>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Opening Day Draw</a:t>
            </a:r>
            <a:endParaRPr lang="en-US" sz="1100" dirty="0"/>
          </a:p>
        </p:txBody>
      </p:sp>
      <p:sp>
        <p:nvSpPr>
          <p:cNvPr id="30" name="Text 26"/>
          <p:cNvSpPr/>
          <p:nvPr/>
        </p:nvSpPr>
        <p:spPr>
          <a:xfrm>
            <a:off x="4526280" y="2478024"/>
            <a:ext cx="3977640" cy="310896"/>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Creates urgency for first-time visitors and drives attendance for the rink's December 1 soft open through December 14 launch weekend.</a:t>
            </a:r>
            <a:endParaRPr lang="en-US" sz="900" dirty="0"/>
          </a:p>
        </p:txBody>
      </p:sp>
      <p:sp>
        <p:nvSpPr>
          <p:cNvPr id="31" name="Shape 27"/>
          <p:cNvSpPr/>
          <p:nvPr/>
        </p:nvSpPr>
        <p:spPr>
          <a:xfrm>
            <a:off x="4389120" y="2971800"/>
            <a:ext cx="4297680" cy="694944"/>
          </a:xfrm>
          <a:prstGeom prst="roundRect">
            <a:avLst>
              <a:gd name="adj" fmla="val 10526"/>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32" name="Text 28"/>
          <p:cNvSpPr/>
          <p:nvPr/>
        </p:nvSpPr>
        <p:spPr>
          <a:xfrm>
            <a:off x="4526280" y="3035808"/>
            <a:ext cx="3977640" cy="237744"/>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Sponsorship Platform</a:t>
            </a:r>
            <a:endParaRPr lang="en-US" sz="1100" dirty="0"/>
          </a:p>
        </p:txBody>
      </p:sp>
      <p:sp>
        <p:nvSpPr>
          <p:cNvPr id="33" name="Text 29"/>
          <p:cNvSpPr/>
          <p:nvPr/>
        </p:nvSpPr>
        <p:spPr>
          <a:xfrm>
            <a:off x="4526280" y="3300984"/>
            <a:ext cx="3977640" cy="310896"/>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Brands like Demon United, Salomon, Monster, and EVO already engaged. Sponsorship revenue offsets event production cost.</a:t>
            </a:r>
            <a:endParaRPr lang="en-US" sz="900" dirty="0"/>
          </a:p>
        </p:txBody>
      </p:sp>
      <p:sp>
        <p:nvSpPr>
          <p:cNvPr id="34" name="Shape 30"/>
          <p:cNvSpPr/>
          <p:nvPr/>
        </p:nvSpPr>
        <p:spPr>
          <a:xfrm>
            <a:off x="4389120" y="3794760"/>
            <a:ext cx="4297680" cy="694944"/>
          </a:xfrm>
          <a:prstGeom prst="roundRect">
            <a:avLst>
              <a:gd name="adj" fmla="val 10526"/>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35" name="Text 31"/>
          <p:cNvSpPr/>
          <p:nvPr/>
        </p:nvSpPr>
        <p:spPr>
          <a:xfrm>
            <a:off x="4526280" y="3858768"/>
            <a:ext cx="3977640" cy="237744"/>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Community Positioning</a:t>
            </a:r>
            <a:endParaRPr lang="en-US" sz="1100" dirty="0"/>
          </a:p>
        </p:txBody>
      </p:sp>
      <p:sp>
        <p:nvSpPr>
          <p:cNvPr id="36" name="Text 32"/>
          <p:cNvSpPr/>
          <p:nvPr/>
        </p:nvSpPr>
        <p:spPr>
          <a:xfrm>
            <a:off x="4526280" y="4123944"/>
            <a:ext cx="3977640" cy="310896"/>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Beginner + Advanced levels make it inclusive—families, park rats, and pros all participate, broadening demographic reach.</a:t>
            </a:r>
            <a:endParaRPr lang="en-US" sz="900" dirty="0"/>
          </a:p>
        </p:txBody>
      </p:sp>
      <p:sp>
        <p:nvSpPr>
          <p:cNvPr id="37" name="Shape 33"/>
          <p:cNvSpPr/>
          <p:nvPr/>
        </p:nvSpPr>
        <p:spPr>
          <a:xfrm>
            <a:off x="4389120" y="4553712"/>
            <a:ext cx="4297680" cy="365760"/>
          </a:xfrm>
          <a:prstGeom prst="roundRect">
            <a:avLst>
              <a:gd name="adj" fmla="val 15000"/>
            </a:avLst>
          </a:prstGeom>
          <a:solidFill>
            <a:srgbClr val="C9A84C">
              <a:alpha val="80000"/>
            </a:srgbClr>
          </a:solidFill>
          <a:ln w="12700">
            <a:solidFill>
              <a:srgbClr val="C9A84C"/>
            </a:solidFill>
            <a:prstDash val="solid"/>
          </a:ln>
        </p:spPr>
      </p:sp>
      <p:sp>
        <p:nvSpPr>
          <p:cNvPr id="38" name="Text 34"/>
          <p:cNvSpPr/>
          <p:nvPr/>
        </p:nvSpPr>
        <p:spPr>
          <a:xfrm>
            <a:off x="4526280" y="4553712"/>
            <a:ext cx="4023360" cy="365760"/>
          </a:xfrm>
          <a:prstGeom prst="rect">
            <a:avLst/>
          </a:prstGeom>
          <a:noFill/>
          <a:ln/>
        </p:spPr>
        <p:txBody>
          <a:bodyPr wrap="square" rtlCol="0" anchor="ctr"/>
          <a:lstStyle/>
          <a:p>
            <a:pPr indent="0" marL="0">
              <a:buNone/>
            </a:pPr>
            <a:r>
              <a:rPr lang="en-US" sz="750" b="1" dirty="0">
                <a:solidFill>
                  <a:srgbClr val="FFFFFF"/>
                </a:solidFill>
                <a:latin typeface="Calibri" pitchFamily="34" charset="0"/>
                <a:ea typeface="Calibri" pitchFamily="34" charset="-122"/>
                <a:cs typeface="Calibri" pitchFamily="34" charset="-120"/>
              </a:rPr>
              <a:t>Sponsors Engaged: Demon United  ·  EVO  ·  Park City Ski &amp; SB  ·  Salomon  ·  Monster Energy</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Vendor &amp; Supplier Research</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Outreach across multiple categories; final selections based on fit, capability, and cost</a:t>
            </a:r>
            <a:endParaRPr lang="en-US" sz="1200" dirty="0"/>
          </a:p>
        </p:txBody>
      </p:sp>
      <p:sp>
        <p:nvSpPr>
          <p:cNvPr id="4" name="Text 2"/>
          <p:cNvSpPr/>
          <p:nvPr/>
        </p:nvSpPr>
        <p:spPr>
          <a:xfrm>
            <a:off x="365760" y="1051560"/>
            <a:ext cx="457200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Ice Rink — Iron Sleek System Comparison</a:t>
            </a:r>
            <a:endParaRPr lang="en-US" sz="12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365760" y="1371600"/>
          <a:ext cx="5303520" cy="1828800"/>
        </p:xfrm>
        <a:graphic>
          <a:graphicData uri="http://schemas.openxmlformats.org/drawingml/2006/table">
            <a:tbl>
              <a:tblPr/>
              <a:tblGrid>
                <a:gridCol w="1280160"/>
                <a:gridCol w="1051560"/>
                <a:gridCol w="1005840"/>
                <a:gridCol w="822960"/>
                <a:gridCol w="1143000"/>
              </a:tblGrid>
              <a:tr h="365760">
                <a:tc>
                  <a:txBody>
                    <a:bodyPr/>
                    <a:lstStyle/>
                    <a:p>
                      <a:pPr indent="0" marL="0">
                        <a:buNone/>
                      </a:pPr>
                      <a:r>
                        <a:rPr lang="en-US" sz="900" b="1" dirty="0">
                          <a:solidFill>
                            <a:srgbClr val="FFFFFF"/>
                          </a:solidFill>
                        </a:rPr>
                        <a:t>Option</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Rink Size</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Curling Lanes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Skaters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Purchase Price</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r h="365760">
                <a:tc>
                  <a:txBody>
                    <a:bodyPr/>
                    <a:lstStyle/>
                    <a:p>
                      <a:pPr indent="0" marL="0">
                        <a:buNone/>
                      </a:pPr>
                      <a:r>
                        <a:rPr lang="en-US" sz="900" dirty="0">
                          <a:solidFill>
                            <a:srgbClr val="000000"/>
                          </a:solidFill>
                        </a:rPr>
                        <a:t>Option 1</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40 × 80 ft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2 lanes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70–80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$189,950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365760">
                <a:tc>
                  <a:txBody>
                    <a:bodyPr/>
                    <a:lstStyle/>
                    <a:p>
                      <a:pPr indent="0" marL="0">
                        <a:buNone/>
                      </a:pPr>
                      <a:r>
                        <a:rPr lang="en-US" sz="900" dirty="0">
                          <a:solidFill>
                            <a:srgbClr val="000000"/>
                          </a:solidFill>
                        </a:rPr>
                        <a:t>Option 2</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44 × 80 ft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4 lanes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75–80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$239,890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r h="365760">
                <a:tc>
                  <a:txBody>
                    <a:bodyPr/>
                    <a:lstStyle/>
                    <a:p>
                      <a:pPr indent="0" marL="0">
                        <a:buNone/>
                      </a:pPr>
                      <a:r>
                        <a:rPr lang="en-US" sz="900" dirty="0">
                          <a:solidFill>
                            <a:srgbClr val="000000"/>
                          </a:solidFill>
                        </a:rPr>
                        <a:t>Option 3</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48 × 100 ft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4 lanes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90–100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$299,500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365760">
                <a:tc>
                  <a:txBody>
                    <a:bodyPr/>
                    <a:lstStyle/>
                    <a:p>
                      <a:pPr indent="0" marL="0">
                        <a:buNone/>
                      </a:pPr>
                      <a:r>
                        <a:rPr lang="en-US" sz="900" b="1" dirty="0">
                          <a:solidFill>
                            <a:srgbClr val="1B2B4B"/>
                          </a:solidFill>
                        </a:rPr>
                        <a:t>★ Option 4 (Rec.)</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b="1" dirty="0">
                          <a:solidFill>
                            <a:srgbClr val="1B2B4B"/>
                          </a:solidFill>
                        </a:rPr>
                        <a:t>44 × 80 ft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b="1" dirty="0">
                          <a:solidFill>
                            <a:srgbClr val="1B2B4B"/>
                          </a:solidFill>
                        </a:rPr>
                        <a:t>2 lanes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b="1" dirty="0">
                          <a:solidFill>
                            <a:srgbClr val="1B2B4B"/>
                          </a:solidFill>
                        </a:rPr>
                        <a:t>~80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b="1" dirty="0">
                          <a:solidFill>
                            <a:srgbClr val="00B2C8"/>
                          </a:solidFill>
                        </a:rPr>
                        <a:t>$189,950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r>
            </a:tbl>
          </a:graphicData>
        </a:graphic>
      </p:graphicFrame>
      <p:sp>
        <p:nvSpPr>
          <p:cNvPr id="6" name="Shape 3"/>
          <p:cNvSpPr/>
          <p:nvPr/>
        </p:nvSpPr>
        <p:spPr>
          <a:xfrm>
            <a:off x="365760" y="3291840"/>
            <a:ext cx="5303520" cy="1417320"/>
          </a:xfrm>
          <a:prstGeom prst="roundRect">
            <a:avLst>
              <a:gd name="adj" fmla="val 516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7" name="Text 4"/>
          <p:cNvSpPr/>
          <p:nvPr/>
        </p:nvSpPr>
        <p:spPr>
          <a:xfrm>
            <a:off x="502920" y="3364992"/>
            <a:ext cx="502920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Rent-to-Buy Structure (Recommended)</a:t>
            </a:r>
            <a:endParaRPr lang="en-US" sz="1200" dirty="0"/>
          </a:p>
        </p:txBody>
      </p:sp>
      <p:sp>
        <p:nvSpPr>
          <p:cNvPr id="8" name="Text 5"/>
          <p:cNvSpPr/>
          <p:nvPr/>
        </p:nvSpPr>
        <p:spPr>
          <a:xfrm>
            <a:off x="502920" y="3657600"/>
            <a:ext cx="5029200" cy="1005840"/>
          </a:xfrm>
          <a:prstGeom prst="rect">
            <a:avLst/>
          </a:prstGeom>
          <a:noFill/>
          <a:ln/>
        </p:spPr>
        <p:txBody>
          <a:bodyPr wrap="square" rtlCol="0" anchor="ctr"/>
          <a:lstStyle/>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Total rental price: 65% of purchase cost ≈ $123,000</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Upfront payment: 20% of rental ≈ $24,500 + shipping / travel</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Remaining balance spread across season</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End of season: Iron Sleek collects &amp; stores until next year</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Optional future buyout to own outright</a:t>
            </a:r>
            <a:endParaRPr lang="en-US" sz="1000" dirty="0"/>
          </a:p>
        </p:txBody>
      </p:sp>
      <p:sp>
        <p:nvSpPr>
          <p:cNvPr id="9" name="Shape 6"/>
          <p:cNvSpPr/>
          <p:nvPr/>
        </p:nvSpPr>
        <p:spPr>
          <a:xfrm>
            <a:off x="5852160" y="1371600"/>
            <a:ext cx="2834640" cy="3337560"/>
          </a:xfrm>
          <a:prstGeom prst="roundRect">
            <a:avLst>
              <a:gd name="adj" fmla="val 258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0" name="Text 7"/>
          <p:cNvSpPr/>
          <p:nvPr/>
        </p:nvSpPr>
        <p:spPr>
          <a:xfrm>
            <a:off x="5989320" y="1463040"/>
            <a:ext cx="256032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Other Vendor Research</a:t>
            </a:r>
            <a:endParaRPr lang="en-US" sz="1100" dirty="0"/>
          </a:p>
        </p:txBody>
      </p:sp>
      <p:sp>
        <p:nvSpPr>
          <p:cNvPr id="11" name="Text 8"/>
          <p:cNvSpPr/>
          <p:nvPr/>
        </p:nvSpPr>
        <p:spPr>
          <a:xfrm>
            <a:off x="5989320" y="1810512"/>
            <a:ext cx="2560320" cy="201168"/>
          </a:xfrm>
          <a:prstGeom prst="rect">
            <a:avLst/>
          </a:prstGeom>
          <a:noFill/>
          <a:ln/>
        </p:spPr>
        <p:txBody>
          <a:bodyPr wrap="square" rtlCol="0" anchor="ctr"/>
          <a:lstStyle/>
          <a:p>
            <a:pPr indent="0" marL="0">
              <a:buNone/>
            </a:pPr>
            <a:r>
              <a:rPr lang="en-US" sz="750" b="1" spc="100" kern="0" dirty="0">
                <a:solidFill>
                  <a:srgbClr val="00B2C8"/>
                </a:solidFill>
                <a:latin typeface="Calibri" pitchFamily="34" charset="0"/>
                <a:ea typeface="Calibri" pitchFamily="34" charset="-122"/>
                <a:cs typeface="Calibri" pitchFamily="34" charset="-120"/>
              </a:rPr>
              <a:t>SNOW &amp; RAIL JAM</a:t>
            </a:r>
            <a:endParaRPr lang="en-US" sz="750" dirty="0"/>
          </a:p>
        </p:txBody>
      </p:sp>
      <p:sp>
        <p:nvSpPr>
          <p:cNvPr id="12" name="Text 9"/>
          <p:cNvSpPr/>
          <p:nvPr/>
        </p:nvSpPr>
        <p:spPr>
          <a:xfrm>
            <a:off x="5989320" y="2029968"/>
            <a:ext cx="2560320" cy="256032"/>
          </a:xfrm>
          <a:prstGeom prst="rect">
            <a:avLst/>
          </a:prstGeom>
          <a:noFill/>
          <a:ln/>
        </p:spPr>
        <p:txBody>
          <a:bodyPr wrap="square" rtlCol="0" anchor="ctr"/>
          <a:lstStyle/>
          <a:p>
            <a:pPr indent="0" marL="0">
              <a:buNone/>
            </a:pPr>
            <a:r>
              <a:rPr lang="en-US" sz="1050" b="1" dirty="0">
                <a:solidFill>
                  <a:srgbClr val="1B2B4B"/>
                </a:solidFill>
                <a:latin typeface="Cambria" pitchFamily="34" charset="0"/>
                <a:ea typeface="Cambria" pitchFamily="34" charset="-122"/>
                <a:cs typeface="Cambria" pitchFamily="34" charset="-120"/>
              </a:rPr>
              <a:t>Snow Bro / Headline Inc.</a:t>
            </a:r>
            <a:endParaRPr lang="en-US" sz="1050" dirty="0"/>
          </a:p>
        </p:txBody>
      </p:sp>
      <p:sp>
        <p:nvSpPr>
          <p:cNvPr id="13" name="Text 10"/>
          <p:cNvSpPr/>
          <p:nvPr/>
        </p:nvSpPr>
        <p:spPr>
          <a:xfrm>
            <a:off x="5989320" y="2313432"/>
            <a:ext cx="2560320" cy="384048"/>
          </a:xfrm>
          <a:prstGeom prst="rect">
            <a:avLst/>
          </a:prstGeom>
          <a:noFill/>
          <a:ln/>
        </p:spPr>
        <p:txBody>
          <a:bodyPr wrap="square" rtlCol="0" anchor="ctr"/>
          <a:lstStyle/>
          <a:p>
            <a:pPr indent="0" marL="0">
              <a:buNone/>
            </a:pPr>
            <a:r>
              <a:rPr lang="en-US" sz="900" dirty="0">
                <a:solidFill>
                  <a:srgbClr val="111B2E"/>
                </a:solidFill>
                <a:latin typeface="Calibri" pitchFamily="34" charset="0"/>
                <a:ea typeface="Calibri" pitchFamily="34" charset="-122"/>
                <a:cs typeface="Calibri" pitchFamily="34" charset="-120"/>
              </a:rPr>
              <a:t>Rails, ramps, scaffolding, snow, event mgmt, pro athlete recruitment</a:t>
            </a:r>
            <a:endParaRPr lang="en-US" sz="900" dirty="0"/>
          </a:p>
        </p:txBody>
      </p:sp>
      <p:sp>
        <p:nvSpPr>
          <p:cNvPr id="14" name="Text 11"/>
          <p:cNvSpPr/>
          <p:nvPr/>
        </p:nvSpPr>
        <p:spPr>
          <a:xfrm>
            <a:off x="5989320" y="2816352"/>
            <a:ext cx="2560320" cy="201168"/>
          </a:xfrm>
          <a:prstGeom prst="rect">
            <a:avLst/>
          </a:prstGeom>
          <a:noFill/>
          <a:ln/>
        </p:spPr>
        <p:txBody>
          <a:bodyPr wrap="square" rtlCol="0" anchor="ctr"/>
          <a:lstStyle/>
          <a:p>
            <a:pPr indent="0" marL="0">
              <a:buNone/>
            </a:pPr>
            <a:r>
              <a:rPr lang="en-US" sz="750" b="1" spc="100" kern="0" dirty="0">
                <a:solidFill>
                  <a:srgbClr val="00B2C8"/>
                </a:solidFill>
                <a:latin typeface="Calibri" pitchFamily="34" charset="0"/>
                <a:ea typeface="Calibri" pitchFamily="34" charset="-122"/>
                <a:cs typeface="Calibri" pitchFamily="34" charset="-120"/>
              </a:rPr>
              <a:t>SKATE RENTAL</a:t>
            </a:r>
            <a:endParaRPr lang="en-US" sz="750" dirty="0"/>
          </a:p>
        </p:txBody>
      </p:sp>
      <p:sp>
        <p:nvSpPr>
          <p:cNvPr id="15" name="Text 12"/>
          <p:cNvSpPr/>
          <p:nvPr/>
        </p:nvSpPr>
        <p:spPr>
          <a:xfrm>
            <a:off x="5989320" y="3035808"/>
            <a:ext cx="2560320" cy="256032"/>
          </a:xfrm>
          <a:prstGeom prst="rect">
            <a:avLst/>
          </a:prstGeom>
          <a:noFill/>
          <a:ln/>
        </p:spPr>
        <p:txBody>
          <a:bodyPr wrap="square" rtlCol="0" anchor="ctr"/>
          <a:lstStyle/>
          <a:p>
            <a:pPr indent="0" marL="0">
              <a:buNone/>
            </a:pPr>
            <a:r>
              <a:rPr lang="en-US" sz="1050" b="1" dirty="0">
                <a:solidFill>
                  <a:srgbClr val="1B2B4B"/>
                </a:solidFill>
                <a:latin typeface="Cambria" pitchFamily="34" charset="0"/>
                <a:ea typeface="Cambria" pitchFamily="34" charset="-122"/>
                <a:cs typeface="Cambria" pitchFamily="34" charset="-120"/>
              </a:rPr>
              <a:t>Riedell (wholesale bundle)</a:t>
            </a:r>
            <a:endParaRPr lang="en-US" sz="1050" dirty="0"/>
          </a:p>
        </p:txBody>
      </p:sp>
      <p:sp>
        <p:nvSpPr>
          <p:cNvPr id="16" name="Text 13"/>
          <p:cNvSpPr/>
          <p:nvPr/>
        </p:nvSpPr>
        <p:spPr>
          <a:xfrm>
            <a:off x="5989320" y="3319272"/>
            <a:ext cx="2560320" cy="384048"/>
          </a:xfrm>
          <a:prstGeom prst="rect">
            <a:avLst/>
          </a:prstGeom>
          <a:noFill/>
          <a:ln/>
        </p:spPr>
        <p:txBody>
          <a:bodyPr wrap="square" rtlCol="0" anchor="ctr"/>
          <a:lstStyle/>
          <a:p>
            <a:pPr indent="0" marL="0">
              <a:buNone/>
            </a:pPr>
            <a:r>
              <a:rPr lang="en-US" sz="900" dirty="0">
                <a:solidFill>
                  <a:srgbClr val="111B2E"/>
                </a:solidFill>
                <a:latin typeface="Calibri" pitchFamily="34" charset="0"/>
                <a:ea typeface="Calibri" pitchFamily="34" charset="-122"/>
                <a:cs typeface="Calibri" pitchFamily="34" charset="-120"/>
              </a:rPr>
              <a:t>157-pair bundle with full size range. $9,500 — vs. $8,000 wholesale alt.</a:t>
            </a:r>
            <a:endParaRPr lang="en-US" sz="900" dirty="0"/>
          </a:p>
        </p:txBody>
      </p:sp>
      <p:sp>
        <p:nvSpPr>
          <p:cNvPr id="17" name="Text 14"/>
          <p:cNvSpPr/>
          <p:nvPr/>
        </p:nvSpPr>
        <p:spPr>
          <a:xfrm>
            <a:off x="5989320" y="3822192"/>
            <a:ext cx="2560320" cy="201168"/>
          </a:xfrm>
          <a:prstGeom prst="rect">
            <a:avLst/>
          </a:prstGeom>
          <a:noFill/>
          <a:ln/>
        </p:spPr>
        <p:txBody>
          <a:bodyPr wrap="square" rtlCol="0" anchor="ctr"/>
          <a:lstStyle/>
          <a:p>
            <a:pPr indent="0" marL="0">
              <a:buNone/>
            </a:pPr>
            <a:r>
              <a:rPr lang="en-US" sz="750" b="1" spc="100" kern="0" dirty="0">
                <a:solidFill>
                  <a:srgbClr val="00B2C8"/>
                </a:solidFill>
                <a:latin typeface="Calibri" pitchFamily="34" charset="0"/>
                <a:ea typeface="Calibri" pitchFamily="34" charset="-122"/>
                <a:cs typeface="Calibri" pitchFamily="34" charset="-120"/>
              </a:rPr>
              <a:t>ICE RESURFACING</a:t>
            </a:r>
            <a:endParaRPr lang="en-US" sz="750" dirty="0"/>
          </a:p>
        </p:txBody>
      </p:sp>
      <p:sp>
        <p:nvSpPr>
          <p:cNvPr id="18" name="Text 15"/>
          <p:cNvSpPr/>
          <p:nvPr/>
        </p:nvSpPr>
        <p:spPr>
          <a:xfrm>
            <a:off x="5989320" y="4041648"/>
            <a:ext cx="2560320" cy="256032"/>
          </a:xfrm>
          <a:prstGeom prst="rect">
            <a:avLst/>
          </a:prstGeom>
          <a:noFill/>
          <a:ln/>
        </p:spPr>
        <p:txBody>
          <a:bodyPr wrap="square" rtlCol="0" anchor="ctr"/>
          <a:lstStyle/>
          <a:p>
            <a:pPr indent="0" marL="0">
              <a:buNone/>
            </a:pPr>
            <a:r>
              <a:rPr lang="en-US" sz="1050" b="1" dirty="0">
                <a:solidFill>
                  <a:srgbClr val="1B2B4B"/>
                </a:solidFill>
                <a:latin typeface="Cambria" pitchFamily="34" charset="0"/>
                <a:ea typeface="Cambria" pitchFamily="34" charset="-122"/>
                <a:cs typeface="Cambria" pitchFamily="34" charset="-120"/>
              </a:rPr>
              <a:t>Used Zamboni (Marketplace)</a:t>
            </a:r>
            <a:endParaRPr lang="en-US" sz="1050" dirty="0"/>
          </a:p>
        </p:txBody>
      </p:sp>
      <p:sp>
        <p:nvSpPr>
          <p:cNvPr id="19" name="Text 16"/>
          <p:cNvSpPr/>
          <p:nvPr/>
        </p:nvSpPr>
        <p:spPr>
          <a:xfrm>
            <a:off x="5989320" y="4325112"/>
            <a:ext cx="2560320" cy="384048"/>
          </a:xfrm>
          <a:prstGeom prst="rect">
            <a:avLst/>
          </a:prstGeom>
          <a:noFill/>
          <a:ln/>
        </p:spPr>
        <p:txBody>
          <a:bodyPr wrap="square" rtlCol="0" anchor="ctr"/>
          <a:lstStyle/>
          <a:p>
            <a:pPr indent="0" marL="0">
              <a:buNone/>
            </a:pPr>
            <a:r>
              <a:rPr lang="en-US" sz="900" dirty="0">
                <a:solidFill>
                  <a:srgbClr val="111B2E"/>
                </a:solidFill>
                <a:latin typeface="Calibri" pitchFamily="34" charset="0"/>
                <a:ea typeface="Calibri" pitchFamily="34" charset="-122"/>
                <a:cs typeface="Calibri" pitchFamily="34" charset="-120"/>
              </a:rPr>
              <a:t>Sourced in Victor, ID. $8,500 — adequate for public session resurfacing.</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Operational Requirements</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Key logistics, staffing, and infrastructure needs for a functional winter activation</a:t>
            </a:r>
            <a:endParaRPr lang="en-US" sz="1200" dirty="0"/>
          </a:p>
        </p:txBody>
      </p:sp>
      <p:sp>
        <p:nvSpPr>
          <p:cNvPr id="4" name="Shape 2"/>
          <p:cNvSpPr/>
          <p:nvPr/>
        </p:nvSpPr>
        <p:spPr>
          <a:xfrm>
            <a:off x="365760" y="1097280"/>
            <a:ext cx="4069080" cy="1828800"/>
          </a:xfrm>
          <a:prstGeom prst="roundRect">
            <a:avLst>
              <a:gd name="adj" fmla="val 4000"/>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5" name="Text 3"/>
          <p:cNvSpPr/>
          <p:nvPr/>
        </p:nvSpPr>
        <p:spPr>
          <a:xfrm>
            <a:off x="530352" y="1207008"/>
            <a:ext cx="3749040" cy="32004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Setup &amp; Installation</a:t>
            </a:r>
            <a:endParaRPr lang="en-US" sz="1200" dirty="0"/>
          </a:p>
        </p:txBody>
      </p:sp>
      <p:sp>
        <p:nvSpPr>
          <p:cNvPr id="6" name="Text 4"/>
          <p:cNvSpPr/>
          <p:nvPr/>
        </p:nvSpPr>
        <p:spPr>
          <a:xfrm>
            <a:off x="530352" y="1572768"/>
            <a:ext cx="3749040" cy="1261872"/>
          </a:xfrm>
          <a:prstGeom prst="rect">
            <a:avLst/>
          </a:prstGeom>
          <a:noFill/>
          <a:ln/>
        </p:spPr>
        <p:txBody>
          <a:bodyPr wrap="square" rtlCol="0" anchor="ctr"/>
          <a:lstStyle/>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Iron Sleek team: 6–8 days build in Chicago, 2 days SLC install</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Target ready date: December 1</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Rink boards, liner, chillers, piping (all-inclusive in system)</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Flat stable surface required — Granary turf qualifies</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Single-phase electrical hookup</a:t>
            </a:r>
            <a:endParaRPr lang="en-US" sz="950" dirty="0"/>
          </a:p>
        </p:txBody>
      </p:sp>
      <p:sp>
        <p:nvSpPr>
          <p:cNvPr id="7" name="Shape 5"/>
          <p:cNvSpPr/>
          <p:nvPr/>
        </p:nvSpPr>
        <p:spPr>
          <a:xfrm>
            <a:off x="4709160" y="1097280"/>
            <a:ext cx="4069080" cy="1828800"/>
          </a:xfrm>
          <a:prstGeom prst="roundRect">
            <a:avLst>
              <a:gd name="adj" fmla="val 4000"/>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8" name="Text 6"/>
          <p:cNvSpPr/>
          <p:nvPr/>
        </p:nvSpPr>
        <p:spPr>
          <a:xfrm>
            <a:off x="4873752" y="1207008"/>
            <a:ext cx="3749040" cy="32004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Daily Operations</a:t>
            </a:r>
            <a:endParaRPr lang="en-US" sz="1200" dirty="0"/>
          </a:p>
        </p:txBody>
      </p:sp>
      <p:sp>
        <p:nvSpPr>
          <p:cNvPr id="9" name="Text 7"/>
          <p:cNvSpPr/>
          <p:nvPr/>
        </p:nvSpPr>
        <p:spPr>
          <a:xfrm>
            <a:off x="4873752" y="1572768"/>
            <a:ext cx="3749040" cy="1261872"/>
          </a:xfrm>
          <a:prstGeom prst="rect">
            <a:avLst/>
          </a:prstGeom>
          <a:noFill/>
          <a:ln/>
        </p:spPr>
        <p:txBody>
          <a:bodyPr wrap="square" rtlCol="0" anchor="ctr"/>
          <a:lstStyle/>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Ice maintenance: Zamboni resurface between sessions (2–3x daily)</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Skate rental station: 157-pair fleet, lace-up benches</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Session timing: recommend 90-min public sessions</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Admission desk + wristband system</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Safety monitors on-ice (2–3 per session)</a:t>
            </a:r>
            <a:endParaRPr lang="en-US" sz="950" dirty="0"/>
          </a:p>
        </p:txBody>
      </p:sp>
      <p:sp>
        <p:nvSpPr>
          <p:cNvPr id="10" name="Shape 8"/>
          <p:cNvSpPr/>
          <p:nvPr/>
        </p:nvSpPr>
        <p:spPr>
          <a:xfrm>
            <a:off x="365760" y="3063240"/>
            <a:ext cx="4069080" cy="1828800"/>
          </a:xfrm>
          <a:prstGeom prst="roundRect">
            <a:avLst>
              <a:gd name="adj" fmla="val 4000"/>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1" name="Text 9"/>
          <p:cNvSpPr/>
          <p:nvPr/>
        </p:nvSpPr>
        <p:spPr>
          <a:xfrm>
            <a:off x="530352" y="3172968"/>
            <a:ext cx="3749040" cy="32004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Staffing Requirements</a:t>
            </a:r>
            <a:endParaRPr lang="en-US" sz="1200" dirty="0"/>
          </a:p>
        </p:txBody>
      </p:sp>
      <p:sp>
        <p:nvSpPr>
          <p:cNvPr id="12" name="Text 10"/>
          <p:cNvSpPr/>
          <p:nvPr/>
        </p:nvSpPr>
        <p:spPr>
          <a:xfrm>
            <a:off x="530352" y="3538728"/>
            <a:ext cx="3749040" cy="1261872"/>
          </a:xfrm>
          <a:prstGeom prst="rect">
            <a:avLst/>
          </a:prstGeom>
          <a:noFill/>
          <a:ln/>
        </p:spPr>
        <p:txBody>
          <a:bodyPr wrap="square" rtlCol="0" anchor="ctr"/>
          <a:lstStyle/>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Rink Manager (seasonal FT)</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Ice monitors / guards (2–4 per shift)</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Skate rental attendants (2 per shift)</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Bar staff (leverages existing team)</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Rail Jam day: additional event staff + security</a:t>
            </a:r>
            <a:endParaRPr lang="en-US" sz="950" dirty="0"/>
          </a:p>
        </p:txBody>
      </p:sp>
      <p:sp>
        <p:nvSpPr>
          <p:cNvPr id="13" name="Shape 11"/>
          <p:cNvSpPr/>
          <p:nvPr/>
        </p:nvSpPr>
        <p:spPr>
          <a:xfrm>
            <a:off x="4709160" y="3063240"/>
            <a:ext cx="4069080" cy="1828800"/>
          </a:xfrm>
          <a:prstGeom prst="roundRect">
            <a:avLst>
              <a:gd name="adj" fmla="val 4000"/>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4" name="Text 12"/>
          <p:cNvSpPr/>
          <p:nvPr/>
        </p:nvSpPr>
        <p:spPr>
          <a:xfrm>
            <a:off x="4873752" y="3172968"/>
            <a:ext cx="3749040" cy="32004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End-of-Season Teardown</a:t>
            </a:r>
            <a:endParaRPr lang="en-US" sz="1200" dirty="0"/>
          </a:p>
        </p:txBody>
      </p:sp>
      <p:sp>
        <p:nvSpPr>
          <p:cNvPr id="15" name="Text 13"/>
          <p:cNvSpPr/>
          <p:nvPr/>
        </p:nvSpPr>
        <p:spPr>
          <a:xfrm>
            <a:off x="4873752" y="3538728"/>
            <a:ext cx="3749040" cy="1261872"/>
          </a:xfrm>
          <a:prstGeom prst="rect">
            <a:avLst/>
          </a:prstGeom>
          <a:noFill/>
          <a:ln/>
        </p:spPr>
        <p:txBody>
          <a:bodyPr wrap="square" rtlCol="0" anchor="ctr"/>
          <a:lstStyle/>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Iron Sleek collects &amp; stores all rink components</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Rink offline by April 1 — zero disruption to spring concert season</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Zamboni stored on-site (compact footprint)</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Skates stored in existing venue storage</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Revenue Model</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Unit economics and pricing strategy driving the financial projection</a:t>
            </a:r>
            <a:endParaRPr lang="en-US" sz="1200" dirty="0"/>
          </a:p>
        </p:txBody>
      </p:sp>
      <p:sp>
        <p:nvSpPr>
          <p:cNvPr id="4" name="Text 2"/>
          <p:cNvSpPr/>
          <p:nvPr/>
        </p:nvSpPr>
        <p:spPr>
          <a:xfrm>
            <a:off x="365760" y="1005840"/>
            <a:ext cx="411480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Tiered Pricing Structure</a:t>
            </a:r>
            <a:endParaRPr lang="en-US" sz="12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365760" y="1325880"/>
          <a:ext cx="4754880" cy="1554480"/>
        </p:xfrm>
        <a:graphic>
          <a:graphicData uri="http://schemas.openxmlformats.org/drawingml/2006/table">
            <a:tbl>
              <a:tblPr/>
              <a:tblGrid>
                <a:gridCol w="1965960"/>
                <a:gridCol w="822960"/>
                <a:gridCol w="1051560"/>
                <a:gridCol w="914400"/>
              </a:tblGrid>
              <a:tr h="310896">
                <a:tc>
                  <a:txBody>
                    <a:bodyPr/>
                    <a:lstStyle/>
                    <a:p>
                      <a:pPr indent="0" marL="0">
                        <a:buNone/>
                      </a:pPr>
                      <a:r>
                        <a:rPr lang="en-US" sz="1000" b="1" dirty="0">
                          <a:solidFill>
                            <a:srgbClr val="FFFFFF"/>
                          </a:solidFill>
                        </a:rPr>
                        <a:t>Period</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1000" b="1" dirty="0">
                          <a:solidFill>
                            <a:srgbClr val="FFFFFF"/>
                          </a:solidFill>
                        </a:rPr>
                        <a:t>Adult</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1000" b="1" dirty="0">
                          <a:solidFill>
                            <a:srgbClr val="FFFFFF"/>
                          </a:solidFill>
                        </a:rPr>
                        <a:t>Child (U12)</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1000" b="1" dirty="0">
                          <a:solidFill>
                            <a:srgbClr val="FFFFFF"/>
                          </a:solidFill>
                        </a:rPr>
                        <a:t>BYOS Discount</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r h="310896">
                <a:tc>
                  <a:txBody>
                    <a:bodyPr/>
                    <a:lstStyle/>
                    <a:p>
                      <a:pPr indent="0" marL="0">
                        <a:buNone/>
                      </a:pPr>
                      <a:r>
                        <a:rPr lang="en-US" sz="1000" dirty="0">
                          <a:solidFill>
                            <a:srgbClr val="000000"/>
                          </a:solidFill>
                        </a:rPr>
                        <a:t>Off-Peak Weekday (Mon–Thu)</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1000" dirty="0">
                          <a:solidFill>
                            <a:srgbClr val="000000"/>
                          </a:solidFill>
                        </a:rPr>
                        <a:t>$14</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1000" dirty="0">
                          <a:solidFill>
                            <a:srgbClr val="000000"/>
                          </a:solidFill>
                        </a:rPr>
                        <a:t>$10</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1000" dirty="0">
                          <a:solidFill>
                            <a:srgbClr val="000000"/>
                          </a:solidFill>
                        </a:rPr>
                        <a:t>$10</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310896">
                <a:tc>
                  <a:txBody>
                    <a:bodyPr/>
                    <a:lstStyle/>
                    <a:p>
                      <a:pPr indent="0" marL="0">
                        <a:buNone/>
                      </a:pPr>
                      <a:r>
                        <a:rPr lang="en-US" sz="1000" dirty="0">
                          <a:solidFill>
                            <a:srgbClr val="000000"/>
                          </a:solidFill>
                        </a:rPr>
                        <a:t>Off-Peak Weekend (Fri–Sun)</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1000" dirty="0">
                          <a:solidFill>
                            <a:srgbClr val="000000"/>
                          </a:solidFill>
                        </a:rPr>
                        <a:t>$18</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1000" dirty="0">
                          <a:solidFill>
                            <a:srgbClr val="000000"/>
                          </a:solidFill>
                        </a:rPr>
                        <a:t>$10</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1000" dirty="0">
                          <a:solidFill>
                            <a:srgbClr val="000000"/>
                          </a:solidFill>
                        </a:rPr>
                        <a:t>$10</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r h="310896">
                <a:tc>
                  <a:txBody>
                    <a:bodyPr/>
                    <a:lstStyle/>
                    <a:p>
                      <a:pPr indent="0" marL="0">
                        <a:buNone/>
                      </a:pPr>
                      <a:r>
                        <a:rPr lang="en-US" sz="1000" dirty="0">
                          <a:solidFill>
                            <a:srgbClr val="000000"/>
                          </a:solidFill>
                        </a:rPr>
                        <a:t>Peak Weekday (Dec 14–31)</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1000" dirty="0">
                          <a:solidFill>
                            <a:srgbClr val="000000"/>
                          </a:solidFill>
                        </a:rPr>
                        <a:t>$18</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1000" dirty="0">
                          <a:solidFill>
                            <a:srgbClr val="000000"/>
                          </a:solidFill>
                        </a:rPr>
                        <a:t>$12</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1000" dirty="0">
                          <a:solidFill>
                            <a:srgbClr val="000000"/>
                          </a:solidFill>
                        </a:rPr>
                        <a:t>$10</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310896">
                <a:tc>
                  <a:txBody>
                    <a:bodyPr/>
                    <a:lstStyle/>
                    <a:p>
                      <a:pPr indent="0" marL="0">
                        <a:buNone/>
                      </a:pPr>
                      <a:r>
                        <a:rPr lang="en-US" sz="1000" dirty="0">
                          <a:solidFill>
                            <a:srgbClr val="000000"/>
                          </a:solidFill>
                        </a:rPr>
                        <a:t>Peak Weekend (Dec 14–31)</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1000" dirty="0">
                          <a:solidFill>
                            <a:srgbClr val="000000"/>
                          </a:solidFill>
                        </a:rPr>
                        <a:t>$20</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1000" dirty="0">
                          <a:solidFill>
                            <a:srgbClr val="000000"/>
                          </a:solidFill>
                        </a:rPr>
                        <a:t>$13</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1000" dirty="0">
                          <a:solidFill>
                            <a:srgbClr val="000000"/>
                          </a:solidFill>
                        </a:rPr>
                        <a:t>$12</a:t>
                      </a:r>
                      <a:endParaRPr lang="en-US" sz="10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bl>
          </a:graphicData>
        </a:graphic>
      </p:graphicFrame>
      <p:sp>
        <p:nvSpPr>
          <p:cNvPr id="6" name="Shape 3"/>
          <p:cNvSpPr/>
          <p:nvPr/>
        </p:nvSpPr>
        <p:spPr>
          <a:xfrm>
            <a:off x="365760" y="2971800"/>
            <a:ext cx="4754880" cy="1783080"/>
          </a:xfrm>
          <a:prstGeom prst="roundRect">
            <a:avLst>
              <a:gd name="adj" fmla="val 4103"/>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7" name="Text 4"/>
          <p:cNvSpPr/>
          <p:nvPr/>
        </p:nvSpPr>
        <p:spPr>
          <a:xfrm>
            <a:off x="502920" y="3044952"/>
            <a:ext cx="448056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Key Assumptions</a:t>
            </a:r>
            <a:endParaRPr lang="en-US" sz="1100" dirty="0"/>
          </a:p>
        </p:txBody>
      </p:sp>
      <p:sp>
        <p:nvSpPr>
          <p:cNvPr id="8" name="Text 5"/>
          <p:cNvSpPr/>
          <p:nvPr/>
        </p:nvSpPr>
        <p:spPr>
          <a:xfrm>
            <a:off x="502920" y="3337560"/>
            <a:ext cx="4480560" cy="1325880"/>
          </a:xfrm>
          <a:prstGeom prst="rect">
            <a:avLst/>
          </a:prstGeom>
          <a:noFill/>
          <a:ln/>
        </p:spPr>
        <p:txBody>
          <a:bodyPr wrap="square" rtlCol="0" anchor="ctr"/>
          <a:lstStyle/>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75% adult / 25% child mix (off-peak); 70/30 peak</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Weekday avg: 100 skaters/day; Weekend avg: 175/day</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Peak weekends (Dec 14–31): 200 skaters/day</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Rink capacity: ~80 per session × 3–4 sessions/day</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Competitor pricing benchmark: $14–16 (Millcreek, Gallivan)</a:t>
            </a:r>
            <a:endParaRPr lang="en-US" sz="950" dirty="0"/>
          </a:p>
          <a:p>
            <a:pPr marL="342900" indent="-342900">
              <a:buSzPct val="100000"/>
              <a:buChar char="•"/>
            </a:pPr>
            <a:r>
              <a:rPr lang="en-US" sz="950" dirty="0">
                <a:solidFill>
                  <a:srgbClr val="111B2E"/>
                </a:solidFill>
                <a:latin typeface="Calibri" pitchFamily="34" charset="0"/>
                <a:ea typeface="Calibri" pitchFamily="34" charset="-122"/>
                <a:cs typeface="Calibri" pitchFamily="34" charset="-120"/>
              </a:rPr>
              <a:t>F&amp;B uplift and skate rental revenue modeled separately</a:t>
            </a:r>
            <a:endParaRPr lang="en-US" sz="950" dirty="0"/>
          </a:p>
        </p:txBody>
      </p:sp>
      <p:graphicFrame>
        <p:nvGraphicFramePr>
          <p:cNvPr id="9" name="Chart 0" descr=""/>
          <p:cNvGraphicFramePr/>
          <p:nvPr/>
        </p:nvGraphicFramePr>
        <p:xfrm>
          <a:off x="5029200" y="1005840"/>
          <a:ext cx="3749040" cy="3749040"/>
        </p:xfrm>
        <a:graphic xmlns:a="http://schemas.openxmlformats.org/drawingml/2006/main">
          <a:graphicData uri="http://schemas.openxmlformats.org/drawingml/2006/chart">
            <c:chart xmlns:c="http://schemas.openxmlformats.org/drawingml/2006/chart" r:id="rId1"/>
          </a:graphicData>
        </a:graphic>
      </p:graphicFrame>
      <p:sp>
        <p:nvSpPr>
          <p:cNvPr id="10" name="Text 6"/>
          <p:cNvSpPr/>
          <p:nvPr/>
        </p:nvSpPr>
        <p:spPr>
          <a:xfrm>
            <a:off x="365760" y="4828032"/>
            <a:ext cx="8412480" cy="201168"/>
          </a:xfrm>
          <a:prstGeom prst="rect">
            <a:avLst/>
          </a:prstGeom>
          <a:noFill/>
          <a:ln/>
        </p:spPr>
        <p:txBody>
          <a:bodyPr wrap="square" rtlCol="0" anchor="ctr"/>
          <a:lstStyle/>
          <a:p>
            <a:pPr indent="0" marL="0">
              <a:buNone/>
            </a:pPr>
            <a:r>
              <a:rPr lang="en-US" sz="750" i="1" dirty="0">
                <a:solidFill>
                  <a:srgbClr val="6B7A8D"/>
                </a:solidFill>
                <a:latin typeface="Calibri" pitchFamily="34" charset="0"/>
                <a:ea typeface="Calibri" pitchFamily="34" charset="-122"/>
                <a:cs typeface="Calibri" pitchFamily="34" charset="-120"/>
              </a:rPr>
              <a:t>* F&amp;B uplift is a conservative estimate — replace with actuals. All figures are projections.</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Financial Projection</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Year 1 economics built from unit-level assumptions; 2-week opening period validated</a:t>
            </a:r>
            <a:endParaRPr lang="en-US" sz="1200" dirty="0"/>
          </a:p>
        </p:txBody>
      </p:sp>
      <p:sp>
        <p:nvSpPr>
          <p:cNvPr id="4" name="Text 2"/>
          <p:cNvSpPr/>
          <p:nvPr/>
        </p:nvSpPr>
        <p:spPr>
          <a:xfrm>
            <a:off x="365760" y="1005840"/>
            <a:ext cx="502920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2-Week Opening Period Projection (Dec 1–14)</a:t>
            </a:r>
            <a:endParaRPr lang="en-US" sz="12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365760" y="1325880"/>
          <a:ext cx="5029200" cy="1828800"/>
        </p:xfrm>
        <a:graphic>
          <a:graphicData uri="http://schemas.openxmlformats.org/drawingml/2006/table">
            <a:tbl>
              <a:tblPr/>
              <a:tblGrid>
                <a:gridCol w="1691640"/>
                <a:gridCol w="594360"/>
                <a:gridCol w="914400"/>
                <a:gridCol w="914400"/>
                <a:gridCol w="914400"/>
              </a:tblGrid>
              <a:tr h="365760">
                <a:tc>
                  <a:txBody>
                    <a:bodyPr/>
                    <a:lstStyle/>
                    <a:p>
                      <a:pPr indent="0" marL="0">
                        <a:buNone/>
                      </a:pPr>
                      <a:r>
                        <a:rPr lang="en-US" sz="900" b="1" dirty="0">
                          <a:solidFill>
                            <a:srgbClr val="FFFFFF"/>
                          </a:solidFill>
                        </a:rPr>
                        <a:t>Period</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Sessions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Avg Skaters/Day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Daily Revenue</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Period Total</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r h="365760">
                <a:tc>
                  <a:txBody>
                    <a:bodyPr/>
                    <a:lstStyle/>
                    <a:p>
                      <a:pPr indent="0" marL="0">
                        <a:buNone/>
                      </a:pPr>
                      <a:r>
                        <a:rPr lang="en-US" sz="900" dirty="0">
                          <a:solidFill>
                            <a:srgbClr val="000000"/>
                          </a:solidFill>
                        </a:rPr>
                        <a:t>Off-Peak Weekdays (8 days)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8</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100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000000"/>
                          </a:solidFill>
                        </a:rPr>
                        <a:t>$1,300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0000"/>
                          </a:solidFill>
                        </a:rPr>
                        <a:t>$10,400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365760">
                <a:tc>
                  <a:txBody>
                    <a:bodyPr/>
                    <a:lstStyle/>
                    <a:p>
                      <a:pPr indent="0" marL="0">
                        <a:buNone/>
                      </a:pPr>
                      <a:r>
                        <a:rPr lang="en-US" sz="900" dirty="0">
                          <a:solidFill>
                            <a:srgbClr val="000000"/>
                          </a:solidFill>
                        </a:rPr>
                        <a:t>Off-Peak Weekends (3 days)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3</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183 avg</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000000"/>
                          </a:solidFill>
                        </a:rPr>
                        <a:t>$3,200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0000"/>
                          </a:solidFill>
                        </a:rPr>
                        <a:t>$9,600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r h="365760">
                <a:tc>
                  <a:txBody>
                    <a:bodyPr/>
                    <a:lstStyle/>
                    <a:p>
                      <a:pPr indent="0" marL="0">
                        <a:buNone/>
                      </a:pPr>
                      <a:r>
                        <a:rPr lang="en-US" sz="900" dirty="0">
                          <a:solidFill>
                            <a:srgbClr val="000000"/>
                          </a:solidFill>
                        </a:rPr>
                        <a:t>Peak Weekend (Dec 12–14)</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dirty="0">
                          <a:solidFill>
                            <a:srgbClr val="000000"/>
                          </a:solidFill>
                        </a:rPr>
                        <a:t>3</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dirty="0">
                          <a:solidFill>
                            <a:srgbClr val="000000"/>
                          </a:solidFill>
                        </a:rPr>
                        <a:t>200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dirty="0">
                          <a:solidFill>
                            <a:srgbClr val="000000"/>
                          </a:solidFill>
                        </a:rPr>
                        <a:t>$3,650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indent="0" marL="0">
                        <a:buNone/>
                      </a:pPr>
                      <a:r>
                        <a:rPr lang="en-US" sz="900" b="1" dirty="0">
                          <a:solidFill>
                            <a:srgbClr val="000000"/>
                          </a:solidFill>
                        </a:rPr>
                        <a:t>$10,950</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r>
              <a:tr h="365760">
                <a:tc>
                  <a:txBody>
                    <a:bodyPr/>
                    <a:lstStyle/>
                    <a:p>
                      <a:pPr indent="0" marL="0">
                        <a:buNone/>
                      </a:pPr>
                      <a:r>
                        <a:rPr lang="en-US" sz="900" b="1" dirty="0">
                          <a:solidFill>
                            <a:srgbClr val="FFFFFF"/>
                          </a:solidFill>
                        </a:rPr>
                        <a:t>TOTAL 2-WEEK</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14</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1100" b="1" dirty="0">
                          <a:solidFill>
                            <a:srgbClr val="00B2C8"/>
                          </a:solidFill>
                        </a:rPr>
                        <a:t>$30,950</a:t>
                      </a:r>
                      <a:endParaRPr lang="en-US" sz="11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bl>
          </a:graphicData>
        </a:graphic>
      </p:graphicFrame>
      <p:graphicFrame>
        <p:nvGraphicFramePr>
          <p:cNvPr id="6" name="Chart 0" descr=""/>
          <p:cNvGraphicFramePr/>
          <p:nvPr/>
        </p:nvGraphicFramePr>
        <p:xfrm>
          <a:off x="5486400" y="1005840"/>
          <a:ext cx="3291840" cy="3108960"/>
        </p:xfrm>
        <a:graphic xmlns:a="http://schemas.openxmlformats.org/drawingml/2006/main">
          <a:graphicData uri="http://schemas.openxmlformats.org/drawingml/2006/chart">
            <c:chart xmlns:c="http://schemas.openxmlformats.org/drawingml/2006/chart" r:id="rId1"/>
          </a:graphicData>
        </a:graphic>
      </p:graphicFrame>
      <p:sp>
        <p:nvSpPr>
          <p:cNvPr id="7" name="Shape 3"/>
          <p:cNvSpPr/>
          <p:nvPr/>
        </p:nvSpPr>
        <p:spPr>
          <a:xfrm>
            <a:off x="365760" y="3246120"/>
            <a:ext cx="5029200" cy="1572768"/>
          </a:xfrm>
          <a:prstGeom prst="roundRect">
            <a:avLst>
              <a:gd name="adj" fmla="val 465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8" name="Text 4"/>
          <p:cNvSpPr/>
          <p:nvPr/>
        </p:nvSpPr>
        <p:spPr>
          <a:xfrm>
            <a:off x="502920" y="3319272"/>
            <a:ext cx="475488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Year 1 Economics Summary</a:t>
            </a:r>
            <a:endParaRPr lang="en-US" sz="1100" dirty="0"/>
          </a:p>
        </p:txBody>
      </p:sp>
      <p:sp>
        <p:nvSpPr>
          <p:cNvPr id="9" name="Text 5"/>
          <p:cNvSpPr/>
          <p:nvPr/>
        </p:nvSpPr>
        <p:spPr>
          <a:xfrm>
            <a:off x="502920" y="3657600"/>
            <a:ext cx="3474720" cy="219456"/>
          </a:xfrm>
          <a:prstGeom prst="rect">
            <a:avLst/>
          </a:prstGeom>
          <a:noFill/>
          <a:ln/>
        </p:spPr>
        <p:txBody>
          <a:bodyPr wrap="square" rtlCol="0" anchor="ctr"/>
          <a:lstStyle/>
          <a:p>
            <a:pPr indent="0" marL="0">
              <a:buNone/>
            </a:pPr>
            <a:r>
              <a:rPr lang="en-US" sz="950" dirty="0">
                <a:solidFill>
                  <a:srgbClr val="111B2E"/>
                </a:solidFill>
                <a:latin typeface="Calibri" pitchFamily="34" charset="0"/>
                <a:ea typeface="Calibri" pitchFamily="34" charset="-122"/>
                <a:cs typeface="Calibri" pitchFamily="34" charset="-120"/>
              </a:rPr>
              <a:t>Upfront Capital (rink + skates + Zamboni)</a:t>
            </a:r>
            <a:endParaRPr lang="en-US" sz="950" dirty="0"/>
          </a:p>
        </p:txBody>
      </p:sp>
      <p:sp>
        <p:nvSpPr>
          <p:cNvPr id="10" name="Text 6"/>
          <p:cNvSpPr/>
          <p:nvPr/>
        </p:nvSpPr>
        <p:spPr>
          <a:xfrm>
            <a:off x="4023360" y="3657600"/>
            <a:ext cx="1234440" cy="219456"/>
          </a:xfrm>
          <a:prstGeom prst="rect">
            <a:avLst/>
          </a:prstGeom>
          <a:noFill/>
          <a:ln/>
        </p:spPr>
        <p:txBody>
          <a:bodyPr wrap="square" rtlCol="0" anchor="ctr"/>
          <a:lstStyle/>
          <a:p>
            <a:pPr algn="r" indent="0" marL="0">
              <a:buNone/>
            </a:pPr>
            <a:r>
              <a:rPr lang="en-US" sz="950" b="1" dirty="0">
                <a:solidFill>
                  <a:srgbClr val="111B2E"/>
                </a:solidFill>
                <a:latin typeface="Calibri" pitchFamily="34" charset="0"/>
                <a:ea typeface="Calibri" pitchFamily="34" charset="-122"/>
                <a:cs typeface="Calibri" pitchFamily="34" charset="-120"/>
              </a:rPr>
              <a:t>~$42,500</a:t>
            </a:r>
            <a:endParaRPr lang="en-US" sz="950" dirty="0"/>
          </a:p>
        </p:txBody>
      </p:sp>
      <p:sp>
        <p:nvSpPr>
          <p:cNvPr id="11" name="Text 7"/>
          <p:cNvSpPr/>
          <p:nvPr/>
        </p:nvSpPr>
        <p:spPr>
          <a:xfrm>
            <a:off x="502920" y="3886200"/>
            <a:ext cx="3474720" cy="219456"/>
          </a:xfrm>
          <a:prstGeom prst="rect">
            <a:avLst/>
          </a:prstGeom>
          <a:noFill/>
          <a:ln/>
        </p:spPr>
        <p:txBody>
          <a:bodyPr wrap="square" rtlCol="0" anchor="ctr"/>
          <a:lstStyle/>
          <a:p>
            <a:pPr indent="0" marL="0">
              <a:buNone/>
            </a:pPr>
            <a:r>
              <a:rPr lang="en-US" sz="950" dirty="0">
                <a:solidFill>
                  <a:srgbClr val="111B2E"/>
                </a:solidFill>
                <a:latin typeface="Calibri" pitchFamily="34" charset="0"/>
                <a:ea typeface="Calibri" pitchFamily="34" charset="-122"/>
                <a:cs typeface="Calibri" pitchFamily="34" charset="-120"/>
              </a:rPr>
              <a:t>Estimated Full-Season Admission Revenue</a:t>
            </a:r>
            <a:endParaRPr lang="en-US" sz="950" dirty="0"/>
          </a:p>
        </p:txBody>
      </p:sp>
      <p:sp>
        <p:nvSpPr>
          <p:cNvPr id="12" name="Text 8"/>
          <p:cNvSpPr/>
          <p:nvPr/>
        </p:nvSpPr>
        <p:spPr>
          <a:xfrm>
            <a:off x="4023360" y="3886200"/>
            <a:ext cx="1234440" cy="219456"/>
          </a:xfrm>
          <a:prstGeom prst="rect">
            <a:avLst/>
          </a:prstGeom>
          <a:noFill/>
          <a:ln/>
        </p:spPr>
        <p:txBody>
          <a:bodyPr wrap="square" rtlCol="0" anchor="ctr"/>
          <a:lstStyle/>
          <a:p>
            <a:pPr algn="r" indent="0" marL="0">
              <a:buNone/>
            </a:pPr>
            <a:r>
              <a:rPr lang="en-US" sz="950" b="1" dirty="0">
                <a:solidFill>
                  <a:srgbClr val="111B2E"/>
                </a:solidFill>
                <a:latin typeface="Calibri" pitchFamily="34" charset="0"/>
                <a:ea typeface="Calibri" pitchFamily="34" charset="-122"/>
                <a:cs typeface="Calibri" pitchFamily="34" charset="-120"/>
              </a:rPr>
              <a:t>~$210,000*</a:t>
            </a:r>
            <a:endParaRPr lang="en-US" sz="950" dirty="0"/>
          </a:p>
        </p:txBody>
      </p:sp>
      <p:sp>
        <p:nvSpPr>
          <p:cNvPr id="13" name="Text 9"/>
          <p:cNvSpPr/>
          <p:nvPr/>
        </p:nvSpPr>
        <p:spPr>
          <a:xfrm>
            <a:off x="502920" y="4114800"/>
            <a:ext cx="3474720" cy="219456"/>
          </a:xfrm>
          <a:prstGeom prst="rect">
            <a:avLst/>
          </a:prstGeom>
          <a:noFill/>
          <a:ln/>
        </p:spPr>
        <p:txBody>
          <a:bodyPr wrap="square" rtlCol="0" anchor="ctr"/>
          <a:lstStyle/>
          <a:p>
            <a:pPr indent="0" marL="0">
              <a:buNone/>
            </a:pPr>
            <a:r>
              <a:rPr lang="en-US" sz="950" dirty="0">
                <a:solidFill>
                  <a:srgbClr val="111B2E"/>
                </a:solidFill>
                <a:latin typeface="Calibri" pitchFamily="34" charset="0"/>
                <a:ea typeface="Calibri" pitchFamily="34" charset="-122"/>
                <a:cs typeface="Calibri" pitchFamily="34" charset="-120"/>
              </a:rPr>
              <a:t>Total Revenue (all streams)</a:t>
            </a:r>
            <a:endParaRPr lang="en-US" sz="950" dirty="0"/>
          </a:p>
        </p:txBody>
      </p:sp>
      <p:sp>
        <p:nvSpPr>
          <p:cNvPr id="14" name="Text 10"/>
          <p:cNvSpPr/>
          <p:nvPr/>
        </p:nvSpPr>
        <p:spPr>
          <a:xfrm>
            <a:off x="4023360" y="4114800"/>
            <a:ext cx="1234440" cy="219456"/>
          </a:xfrm>
          <a:prstGeom prst="rect">
            <a:avLst/>
          </a:prstGeom>
          <a:noFill/>
          <a:ln/>
        </p:spPr>
        <p:txBody>
          <a:bodyPr wrap="square" rtlCol="0" anchor="ctr"/>
          <a:lstStyle/>
          <a:p>
            <a:pPr algn="r" indent="0" marL="0">
              <a:buNone/>
            </a:pPr>
            <a:r>
              <a:rPr lang="en-US" sz="950" b="1" dirty="0">
                <a:solidFill>
                  <a:srgbClr val="111B2E"/>
                </a:solidFill>
                <a:latin typeface="Calibri" pitchFamily="34" charset="0"/>
                <a:ea typeface="Calibri" pitchFamily="34" charset="-122"/>
                <a:cs typeface="Calibri" pitchFamily="34" charset="-120"/>
              </a:rPr>
              <a:t>~$291,000*</a:t>
            </a:r>
            <a:endParaRPr lang="en-US" sz="950" dirty="0"/>
          </a:p>
        </p:txBody>
      </p:sp>
      <p:sp>
        <p:nvSpPr>
          <p:cNvPr id="15" name="Text 11"/>
          <p:cNvSpPr/>
          <p:nvPr/>
        </p:nvSpPr>
        <p:spPr>
          <a:xfrm>
            <a:off x="502920" y="4343400"/>
            <a:ext cx="3474720" cy="219456"/>
          </a:xfrm>
          <a:prstGeom prst="rect">
            <a:avLst/>
          </a:prstGeom>
          <a:noFill/>
          <a:ln/>
        </p:spPr>
        <p:txBody>
          <a:bodyPr wrap="square" rtlCol="0" anchor="ctr"/>
          <a:lstStyle/>
          <a:p>
            <a:pPr indent="0" marL="0">
              <a:buNone/>
            </a:pPr>
            <a:r>
              <a:rPr lang="en-US" sz="950" dirty="0">
                <a:solidFill>
                  <a:srgbClr val="111B2E"/>
                </a:solidFill>
                <a:latin typeface="Calibri" pitchFamily="34" charset="0"/>
                <a:ea typeface="Calibri" pitchFamily="34" charset="-122"/>
                <a:cs typeface="Calibri" pitchFamily="34" charset="-120"/>
              </a:rPr>
              <a:t>Rent-to-Buy Rink Cost (Year 1)</a:t>
            </a:r>
            <a:endParaRPr lang="en-US" sz="950" dirty="0"/>
          </a:p>
        </p:txBody>
      </p:sp>
      <p:sp>
        <p:nvSpPr>
          <p:cNvPr id="16" name="Text 12"/>
          <p:cNvSpPr/>
          <p:nvPr/>
        </p:nvSpPr>
        <p:spPr>
          <a:xfrm>
            <a:off x="4023360" y="4343400"/>
            <a:ext cx="1234440" cy="219456"/>
          </a:xfrm>
          <a:prstGeom prst="rect">
            <a:avLst/>
          </a:prstGeom>
          <a:noFill/>
          <a:ln/>
        </p:spPr>
        <p:txBody>
          <a:bodyPr wrap="square" rtlCol="0" anchor="ctr"/>
          <a:lstStyle/>
          <a:p>
            <a:pPr algn="r" indent="0" marL="0">
              <a:buNone/>
            </a:pPr>
            <a:r>
              <a:rPr lang="en-US" sz="950" b="1" dirty="0">
                <a:solidFill>
                  <a:srgbClr val="111B2E"/>
                </a:solidFill>
                <a:latin typeface="Calibri" pitchFamily="34" charset="0"/>
                <a:ea typeface="Calibri" pitchFamily="34" charset="-122"/>
                <a:cs typeface="Calibri" pitchFamily="34" charset="-120"/>
              </a:rPr>
              <a:t>~$123,000</a:t>
            </a:r>
            <a:endParaRPr lang="en-US" sz="950" dirty="0"/>
          </a:p>
        </p:txBody>
      </p:sp>
      <p:sp>
        <p:nvSpPr>
          <p:cNvPr id="17" name="Text 13"/>
          <p:cNvSpPr/>
          <p:nvPr/>
        </p:nvSpPr>
        <p:spPr>
          <a:xfrm>
            <a:off x="502920" y="4572000"/>
            <a:ext cx="3474720" cy="219456"/>
          </a:xfrm>
          <a:prstGeom prst="rect">
            <a:avLst/>
          </a:prstGeom>
          <a:noFill/>
          <a:ln/>
        </p:spPr>
        <p:txBody>
          <a:bodyPr wrap="square" rtlCol="0" anchor="ctr"/>
          <a:lstStyle/>
          <a:p>
            <a:pPr indent="0" marL="0">
              <a:buNone/>
            </a:pPr>
            <a:r>
              <a:rPr lang="en-US" sz="950" dirty="0">
                <a:solidFill>
                  <a:srgbClr val="111B2E"/>
                </a:solidFill>
                <a:latin typeface="Calibri" pitchFamily="34" charset="0"/>
                <a:ea typeface="Calibri" pitchFamily="34" charset="-122"/>
                <a:cs typeface="Calibri" pitchFamily="34" charset="-120"/>
              </a:rPr>
              <a:t>Estimated Net Margin (Year 1)</a:t>
            </a:r>
            <a:endParaRPr lang="en-US" sz="950" dirty="0"/>
          </a:p>
        </p:txBody>
      </p:sp>
      <p:sp>
        <p:nvSpPr>
          <p:cNvPr id="18" name="Text 14"/>
          <p:cNvSpPr/>
          <p:nvPr/>
        </p:nvSpPr>
        <p:spPr>
          <a:xfrm>
            <a:off x="4023360" y="4572000"/>
            <a:ext cx="1234440" cy="219456"/>
          </a:xfrm>
          <a:prstGeom prst="rect">
            <a:avLst/>
          </a:prstGeom>
          <a:noFill/>
          <a:ln/>
        </p:spPr>
        <p:txBody>
          <a:bodyPr wrap="square" rtlCol="0" anchor="ctr"/>
          <a:lstStyle/>
          <a:p>
            <a:pPr algn="r" indent="0" marL="0">
              <a:buNone/>
            </a:pPr>
            <a:r>
              <a:rPr lang="en-US" sz="950" b="1" dirty="0">
                <a:solidFill>
                  <a:srgbClr val="00B2C8"/>
                </a:solidFill>
                <a:latin typeface="Calibri" pitchFamily="34" charset="0"/>
                <a:ea typeface="Calibri" pitchFamily="34" charset="-122"/>
                <a:cs typeface="Calibri" pitchFamily="34" charset="-120"/>
              </a:rPr>
              <a:t>~$168,000*</a:t>
            </a:r>
            <a:endParaRPr lang="en-US" sz="950" dirty="0"/>
          </a:p>
        </p:txBody>
      </p:sp>
      <p:sp>
        <p:nvSpPr>
          <p:cNvPr id="19" name="Text 15"/>
          <p:cNvSpPr/>
          <p:nvPr/>
        </p:nvSpPr>
        <p:spPr>
          <a:xfrm>
            <a:off x="365760" y="4864608"/>
            <a:ext cx="8412480" cy="201168"/>
          </a:xfrm>
          <a:prstGeom prst="rect">
            <a:avLst/>
          </a:prstGeom>
          <a:noFill/>
          <a:ln/>
        </p:spPr>
        <p:txBody>
          <a:bodyPr wrap="square" rtlCol="0" anchor="ctr"/>
          <a:lstStyle/>
          <a:p>
            <a:pPr indent="0" marL="0">
              <a:buNone/>
            </a:pPr>
            <a:r>
              <a:rPr lang="en-US" sz="750" i="1" dirty="0">
                <a:solidFill>
                  <a:srgbClr val="6B7A8D"/>
                </a:solidFill>
                <a:latin typeface="Calibri" pitchFamily="34" charset="0"/>
                <a:ea typeface="Calibri" pitchFamily="34" charset="-122"/>
                <a:cs typeface="Calibri" pitchFamily="34" charset="-120"/>
              </a:rPr>
              <a:t>* Full-season projections are estimates. The $30,950 two-week figure is built from unit-level assumptions.</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Risks &amp; Challenges</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Identified risks and corresponding mitigation strategies</a:t>
            </a:r>
            <a:endParaRPr lang="en-US" sz="12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365760" y="1097280"/>
          <a:ext cx="8412480" cy="3749040"/>
        </p:xfrm>
        <a:graphic>
          <a:graphicData uri="http://schemas.openxmlformats.org/drawingml/2006/table">
            <a:tbl>
              <a:tblPr/>
              <a:tblGrid>
                <a:gridCol w="1645920"/>
                <a:gridCol w="777240"/>
                <a:gridCol w="914400"/>
                <a:gridCol w="5074920"/>
              </a:tblGrid>
              <a:tr h="535577">
                <a:tc>
                  <a:txBody>
                    <a:bodyPr/>
                    <a:lstStyle/>
                    <a:p>
                      <a:pPr indent="0" marL="0">
                        <a:buNone/>
                      </a:pPr>
                      <a:r>
                        <a:rPr lang="en-US" sz="900" b="1" dirty="0">
                          <a:solidFill>
                            <a:srgbClr val="FFFFFF"/>
                          </a:solidFill>
                        </a:rPr>
                        <a:t>Risk</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Impact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Likelihood</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indent="0" marL="0">
                        <a:buNone/>
                      </a:pPr>
                      <a:r>
                        <a:rPr lang="en-US" sz="900" b="1" dirty="0">
                          <a:solidFill>
                            <a:srgbClr val="FFFFFF"/>
                          </a:solidFill>
                        </a:rPr>
                        <a:t>Mitigation</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r h="535577">
                <a:tc>
                  <a:txBody>
                    <a:bodyPr/>
                    <a:lstStyle/>
                    <a:p>
                      <a:pPr indent="0" marL="0">
                        <a:buNone/>
                      </a:pPr>
                      <a:r>
                        <a:rPr lang="en-US" sz="900" b="1" dirty="0">
                          <a:solidFill>
                            <a:srgbClr val="1B2B4B"/>
                          </a:solidFill>
                        </a:rPr>
                        <a:t>Warm Weather / Ice Quality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CC7700"/>
                          </a:solidFill>
                        </a:rPr>
                        <a:t>Medium</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6600"/>
                          </a:solidFill>
                        </a:rPr>
                        <a:t>Low</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111B2E"/>
                          </a:solidFill>
                        </a:rPr>
                        <a:t>Iron Sleek refrigerated system maintains ice up to 50°F. SLC December avg high is 38°F—well within range.</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535577">
                <a:tc>
                  <a:txBody>
                    <a:bodyPr/>
                    <a:lstStyle/>
                    <a:p>
                      <a:pPr indent="0" marL="0">
                        <a:buNone/>
                      </a:pPr>
                      <a:r>
                        <a:rPr lang="en-US" sz="900" b="1" dirty="0">
                          <a:solidFill>
                            <a:srgbClr val="1B2B4B"/>
                          </a:solidFill>
                        </a:rPr>
                        <a:t>Low Year 1 Attendance</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CC3300"/>
                          </a:solidFill>
                        </a:rPr>
                        <a:t>High</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CC7700"/>
                          </a:solidFill>
                        </a:rPr>
                        <a:t>Medium</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111B2E"/>
                          </a:solidFill>
                        </a:rPr>
                        <a:t>Rail Jam launch event drives opening day buzz. Pricing parity with competitors reduces trial barrier.</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r h="535577">
                <a:tc>
                  <a:txBody>
                    <a:bodyPr/>
                    <a:lstStyle/>
                    <a:p>
                      <a:pPr indent="0" marL="0">
                        <a:buNone/>
                      </a:pPr>
                      <a:r>
                        <a:rPr lang="en-US" sz="900" b="1" dirty="0">
                          <a:solidFill>
                            <a:srgbClr val="1B2B4B"/>
                          </a:solidFill>
                        </a:rPr>
                        <a:t>Capital Constraint</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CC3300"/>
                          </a:solidFill>
                        </a:rPr>
                        <a:t>High</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6600"/>
                          </a:solidFill>
                        </a:rPr>
                        <a:t>Low</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111B2E"/>
                          </a:solidFill>
                        </a:rPr>
                        <a:t>Rent-to-buy structure limits upfront to ~$42,500. Sponsorship revenue can offset event launch costs.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535577">
                <a:tc>
                  <a:txBody>
                    <a:bodyPr/>
                    <a:lstStyle/>
                    <a:p>
                      <a:pPr indent="0" marL="0">
                        <a:buNone/>
                      </a:pPr>
                      <a:r>
                        <a:rPr lang="en-US" sz="900" b="1" dirty="0">
                          <a:solidFill>
                            <a:srgbClr val="1B2B4B"/>
                          </a:solidFill>
                        </a:rPr>
                        <a:t>Operational Complexity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CC7700"/>
                          </a:solidFill>
                        </a:rPr>
                        <a:t>Medium</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CC7700"/>
                          </a:solidFill>
                        </a:rPr>
                        <a:t>Medium</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111B2E"/>
                          </a:solidFill>
                        </a:rPr>
                        <a:t>Iron Sleek provides installation support. Zamboni operation is trainable. Lean staffing model leverages existing venue team.</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r h="535577">
                <a:tc>
                  <a:txBody>
                    <a:bodyPr/>
                    <a:lstStyle/>
                    <a:p>
                      <a:pPr indent="0" marL="0">
                        <a:buNone/>
                      </a:pPr>
                      <a:r>
                        <a:rPr lang="en-US" sz="900" b="1" dirty="0">
                          <a:solidFill>
                            <a:srgbClr val="1B2B4B"/>
                          </a:solidFill>
                        </a:rPr>
                        <a:t>Permit / Regulatory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CC7700"/>
                          </a:solidFill>
                        </a:rPr>
                        <a:t>Medium</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b="1" dirty="0">
                          <a:solidFill>
                            <a:srgbClr val="006600"/>
                          </a:solidFill>
                        </a:rPr>
                        <a:t>Low</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indent="0" marL="0">
                        <a:buNone/>
                      </a:pPr>
                      <a:r>
                        <a:rPr lang="en-US" sz="900" dirty="0">
                          <a:solidFill>
                            <a:srgbClr val="111B2E"/>
                          </a:solidFill>
                        </a:rPr>
                        <a:t>Outdoor rink is temporary/seasonal. Existing venue permits likely sufficient—verify with SLC city zoning.</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535577">
                <a:tc>
                  <a:txBody>
                    <a:bodyPr/>
                    <a:lstStyle/>
                    <a:p>
                      <a:pPr indent="0" marL="0">
                        <a:buNone/>
                      </a:pPr>
                      <a:r>
                        <a:rPr lang="en-US" sz="900" b="1" dirty="0">
                          <a:solidFill>
                            <a:srgbClr val="1B2B4B"/>
                          </a:solidFill>
                        </a:rPr>
                        <a:t>Rail Jam Safety / Liability</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CC3300"/>
                          </a:solidFill>
                        </a:rPr>
                        <a:t>High</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b="1" dirty="0">
                          <a:solidFill>
                            <a:srgbClr val="006600"/>
                          </a:solidFill>
                        </a:rPr>
                        <a:t>Low</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c>
                  <a:txBody>
                    <a:bodyPr/>
                    <a:lstStyle/>
                    <a:p>
                      <a:pPr indent="0" marL="0">
                        <a:buNone/>
                      </a:pPr>
                      <a:r>
                        <a:rPr lang="en-US" sz="900" dirty="0">
                          <a:solidFill>
                            <a:srgbClr val="111B2E"/>
                          </a:solidFill>
                        </a:rPr>
                        <a:t>Snow Bro provides engineering + event management expertise. Waivers, safety monitors, beginner-only zones.</a:t>
                      </a:r>
                      <a:endParaRPr lang="en-US" sz="900" dirty="0"/>
                    </a:p>
                  </a:txBody>
                  <a:tcPr marL="91440" marR="91440" marT="45720" marB="4572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B2B4B"/>
        </a:solidFill>
      </p:bgPr>
    </p:bg>
    <p:spTree>
      <p:nvGrpSpPr>
        <p:cNvPr id="1" name=""/>
        <p:cNvGrpSpPr/>
        <p:nvPr/>
      </p:nvGrpSpPr>
      <p:grpSpPr>
        <a:xfrm>
          <a:off x="0" y="0"/>
          <a:ext cx="0" cy="0"/>
          <a:chOff x="0" y="0"/>
          <a:chExt cx="0" cy="0"/>
        </a:xfrm>
      </p:grpSpPr>
      <p:sp>
        <p:nvSpPr>
          <p:cNvPr id="2" name="Shape 0"/>
          <p:cNvSpPr/>
          <p:nvPr/>
        </p:nvSpPr>
        <p:spPr>
          <a:xfrm>
            <a:off x="457200" y="274320"/>
            <a:ext cx="1463040" cy="256032"/>
          </a:xfrm>
          <a:prstGeom prst="roundRect">
            <a:avLst>
              <a:gd name="adj" fmla="val 50000"/>
            </a:avLst>
          </a:prstGeom>
          <a:solidFill>
            <a:srgbClr val="00B2C8"/>
          </a:solidFill>
          <a:ln w="12700">
            <a:solidFill>
              <a:srgbClr val="00B2C8"/>
            </a:solidFill>
            <a:prstDash val="solid"/>
          </a:ln>
        </p:spPr>
      </p:sp>
      <p:sp>
        <p:nvSpPr>
          <p:cNvPr id="3" name="Text 1"/>
          <p:cNvSpPr/>
          <p:nvPr/>
        </p:nvSpPr>
        <p:spPr>
          <a:xfrm>
            <a:off x="457200" y="274320"/>
            <a:ext cx="1463040" cy="256032"/>
          </a:xfrm>
          <a:prstGeom prst="rect">
            <a:avLst/>
          </a:prstGeom>
          <a:noFill/>
          <a:ln/>
        </p:spPr>
        <p:txBody>
          <a:bodyPr wrap="square" lIns="0" tIns="0" rIns="0" bIns="0" rtlCol="0" anchor="ctr"/>
          <a:lstStyle/>
          <a:p>
            <a:pPr algn="ctr" indent="0" marL="0">
              <a:buNone/>
            </a:pPr>
            <a:r>
              <a:rPr lang="en-US" sz="700" b="1" dirty="0">
                <a:solidFill>
                  <a:srgbClr val="FFFFFF"/>
                </a:solidFill>
              </a:rPr>
              <a:t>MARKETING STRATEGY</a:t>
            </a:r>
            <a:endParaRPr lang="en-US" sz="700" dirty="0"/>
          </a:p>
        </p:txBody>
      </p:sp>
      <p:sp>
        <p:nvSpPr>
          <p:cNvPr id="4" name="Text 2"/>
          <p:cNvSpPr/>
          <p:nvPr/>
        </p:nvSpPr>
        <p:spPr>
          <a:xfrm>
            <a:off x="457200" y="594360"/>
            <a:ext cx="8229600" cy="548640"/>
          </a:xfrm>
          <a:prstGeom prst="rect">
            <a:avLst/>
          </a:prstGeom>
          <a:noFill/>
          <a:ln/>
        </p:spPr>
        <p:txBody>
          <a:bodyPr wrap="square" rtlCol="0" anchor="ctr"/>
          <a:lstStyle/>
          <a:p>
            <a:pPr indent="0" marL="0">
              <a:buNone/>
            </a:pPr>
            <a:r>
              <a:rPr lang="en-US" sz="2800" b="1" dirty="0">
                <a:solidFill>
                  <a:srgbClr val="FFFFFF"/>
                </a:solidFill>
                <a:latin typeface="Cambria" pitchFamily="34" charset="0"/>
                <a:ea typeface="Cambria" pitchFamily="34" charset="-122"/>
                <a:cs typeface="Cambria" pitchFamily="34" charset="-120"/>
              </a:rPr>
              <a:t>Driving Awareness, Trial, and Return Visits</a:t>
            </a:r>
            <a:endParaRPr lang="en-US" sz="2800" dirty="0"/>
          </a:p>
        </p:txBody>
      </p:sp>
      <p:sp>
        <p:nvSpPr>
          <p:cNvPr id="5" name="Shape 3"/>
          <p:cNvSpPr/>
          <p:nvPr/>
        </p:nvSpPr>
        <p:spPr>
          <a:xfrm>
            <a:off x="347472" y="1325880"/>
            <a:ext cx="2724912" cy="1508760"/>
          </a:xfrm>
          <a:prstGeom prst="roundRect">
            <a:avLst>
              <a:gd name="adj" fmla="val 484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6" name="Shape 4"/>
          <p:cNvSpPr/>
          <p:nvPr/>
        </p:nvSpPr>
        <p:spPr>
          <a:xfrm>
            <a:off x="457200" y="1435608"/>
            <a:ext cx="1005840" cy="201168"/>
          </a:xfrm>
          <a:prstGeom prst="roundRect">
            <a:avLst>
              <a:gd name="adj" fmla="val 50000"/>
            </a:avLst>
          </a:prstGeom>
          <a:solidFill>
            <a:srgbClr val="C9A84C">
              <a:alpha val="85000"/>
            </a:srgbClr>
          </a:solidFill>
          <a:ln w="12700">
            <a:solidFill>
              <a:srgbClr val="C9A84C"/>
            </a:solidFill>
            <a:prstDash val="solid"/>
          </a:ln>
        </p:spPr>
      </p:sp>
      <p:sp>
        <p:nvSpPr>
          <p:cNvPr id="7" name="Text 5"/>
          <p:cNvSpPr/>
          <p:nvPr/>
        </p:nvSpPr>
        <p:spPr>
          <a:xfrm>
            <a:off x="457200" y="1435608"/>
            <a:ext cx="1005840" cy="201168"/>
          </a:xfrm>
          <a:prstGeom prst="rect">
            <a:avLst/>
          </a:prstGeom>
          <a:noFill/>
          <a:ln/>
        </p:spPr>
        <p:txBody>
          <a:bodyPr wrap="square" lIns="0" tIns="0" rIns="0" bIns="0" rtlCol="0" anchor="ctr"/>
          <a:lstStyle/>
          <a:p>
            <a:pPr algn="ctr" indent="0" marL="0">
              <a:buNone/>
            </a:pPr>
            <a:r>
              <a:rPr lang="en-US" sz="700" b="1" dirty="0">
                <a:solidFill>
                  <a:srgbClr val="111B2E"/>
                </a:solidFill>
              </a:rPr>
              <a:t>PRE-LAUNCH</a:t>
            </a:r>
            <a:endParaRPr lang="en-US" sz="700" dirty="0"/>
          </a:p>
        </p:txBody>
      </p:sp>
      <p:sp>
        <p:nvSpPr>
          <p:cNvPr id="8" name="Text 6"/>
          <p:cNvSpPr/>
          <p:nvPr/>
        </p:nvSpPr>
        <p:spPr>
          <a:xfrm>
            <a:off x="457200" y="1728216"/>
            <a:ext cx="2487168" cy="292608"/>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Teaser Campaign</a:t>
            </a:r>
            <a:endParaRPr lang="en-US" sz="1100" dirty="0"/>
          </a:p>
        </p:txBody>
      </p:sp>
      <p:sp>
        <p:nvSpPr>
          <p:cNvPr id="9" name="Text 7"/>
          <p:cNvSpPr/>
          <p:nvPr/>
        </p:nvSpPr>
        <p:spPr>
          <a:xfrm>
            <a:off x="457200" y="2057400"/>
            <a:ext cx="2487168" cy="694944"/>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Social media countdown, Rail Jam announcement, behind-the-scenes rink build content. Leverage Granary Live's existing IG/TikTok following.</a:t>
            </a:r>
            <a:endParaRPr lang="en-US" sz="900" dirty="0"/>
          </a:p>
        </p:txBody>
      </p:sp>
      <p:sp>
        <p:nvSpPr>
          <p:cNvPr id="10" name="Shape 8"/>
          <p:cNvSpPr/>
          <p:nvPr/>
        </p:nvSpPr>
        <p:spPr>
          <a:xfrm>
            <a:off x="3255264" y="1325880"/>
            <a:ext cx="2724912" cy="1508760"/>
          </a:xfrm>
          <a:prstGeom prst="roundRect">
            <a:avLst>
              <a:gd name="adj" fmla="val 484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1" name="Shape 9"/>
          <p:cNvSpPr/>
          <p:nvPr/>
        </p:nvSpPr>
        <p:spPr>
          <a:xfrm>
            <a:off x="3364992" y="1435608"/>
            <a:ext cx="1005840" cy="201168"/>
          </a:xfrm>
          <a:prstGeom prst="roundRect">
            <a:avLst>
              <a:gd name="adj" fmla="val 50000"/>
            </a:avLst>
          </a:prstGeom>
          <a:solidFill>
            <a:srgbClr val="C9A84C">
              <a:alpha val="85000"/>
            </a:srgbClr>
          </a:solidFill>
          <a:ln w="12700">
            <a:solidFill>
              <a:srgbClr val="C9A84C"/>
            </a:solidFill>
            <a:prstDash val="solid"/>
          </a:ln>
        </p:spPr>
      </p:sp>
      <p:sp>
        <p:nvSpPr>
          <p:cNvPr id="12" name="Text 10"/>
          <p:cNvSpPr/>
          <p:nvPr/>
        </p:nvSpPr>
        <p:spPr>
          <a:xfrm>
            <a:off x="3364992" y="1435608"/>
            <a:ext cx="1005840" cy="201168"/>
          </a:xfrm>
          <a:prstGeom prst="rect">
            <a:avLst/>
          </a:prstGeom>
          <a:noFill/>
          <a:ln/>
        </p:spPr>
        <p:txBody>
          <a:bodyPr wrap="square" lIns="0" tIns="0" rIns="0" bIns="0" rtlCol="0" anchor="ctr"/>
          <a:lstStyle/>
          <a:p>
            <a:pPr algn="ctr" indent="0" marL="0">
              <a:buNone/>
            </a:pPr>
            <a:r>
              <a:rPr lang="en-US" sz="700" b="1" dirty="0">
                <a:solidFill>
                  <a:srgbClr val="111B2E"/>
                </a:solidFill>
              </a:rPr>
              <a:t>LAUNCH</a:t>
            </a:r>
            <a:endParaRPr lang="en-US" sz="700" dirty="0"/>
          </a:p>
        </p:txBody>
      </p:sp>
      <p:sp>
        <p:nvSpPr>
          <p:cNvPr id="13" name="Text 11"/>
          <p:cNvSpPr/>
          <p:nvPr/>
        </p:nvSpPr>
        <p:spPr>
          <a:xfrm>
            <a:off x="3364992" y="1728216"/>
            <a:ext cx="2487168" cy="292608"/>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ShredFest Rail Jam</a:t>
            </a:r>
            <a:endParaRPr lang="en-US" sz="1100" dirty="0"/>
          </a:p>
        </p:txBody>
      </p:sp>
      <p:sp>
        <p:nvSpPr>
          <p:cNvPr id="14" name="Text 12"/>
          <p:cNvSpPr/>
          <p:nvPr/>
        </p:nvSpPr>
        <p:spPr>
          <a:xfrm>
            <a:off x="3364992" y="2057400"/>
            <a:ext cx="2487168" cy="694944"/>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Opening day event drives earned media. Pro athlete attendance generates organic content. Sponsor activations visible in all press.</a:t>
            </a:r>
            <a:endParaRPr lang="en-US" sz="900" dirty="0"/>
          </a:p>
        </p:txBody>
      </p:sp>
      <p:sp>
        <p:nvSpPr>
          <p:cNvPr id="15" name="Shape 13"/>
          <p:cNvSpPr/>
          <p:nvPr/>
        </p:nvSpPr>
        <p:spPr>
          <a:xfrm>
            <a:off x="6163056" y="1325880"/>
            <a:ext cx="2724912" cy="1508760"/>
          </a:xfrm>
          <a:prstGeom prst="roundRect">
            <a:avLst>
              <a:gd name="adj" fmla="val 484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6" name="Shape 14"/>
          <p:cNvSpPr/>
          <p:nvPr/>
        </p:nvSpPr>
        <p:spPr>
          <a:xfrm>
            <a:off x="6272784" y="1435608"/>
            <a:ext cx="1005840" cy="201168"/>
          </a:xfrm>
          <a:prstGeom prst="roundRect">
            <a:avLst>
              <a:gd name="adj" fmla="val 50000"/>
            </a:avLst>
          </a:prstGeom>
          <a:solidFill>
            <a:srgbClr val="C9A84C">
              <a:alpha val="85000"/>
            </a:srgbClr>
          </a:solidFill>
          <a:ln w="12700">
            <a:solidFill>
              <a:srgbClr val="C9A84C"/>
            </a:solidFill>
            <a:prstDash val="solid"/>
          </a:ln>
        </p:spPr>
      </p:sp>
      <p:sp>
        <p:nvSpPr>
          <p:cNvPr id="17" name="Text 15"/>
          <p:cNvSpPr/>
          <p:nvPr/>
        </p:nvSpPr>
        <p:spPr>
          <a:xfrm>
            <a:off x="6272784" y="1435608"/>
            <a:ext cx="1005840" cy="201168"/>
          </a:xfrm>
          <a:prstGeom prst="rect">
            <a:avLst/>
          </a:prstGeom>
          <a:noFill/>
          <a:ln/>
        </p:spPr>
        <p:txBody>
          <a:bodyPr wrap="square" lIns="0" tIns="0" rIns="0" bIns="0" rtlCol="0" anchor="ctr"/>
          <a:lstStyle/>
          <a:p>
            <a:pPr algn="ctr" indent="0" marL="0">
              <a:buNone/>
            </a:pPr>
            <a:r>
              <a:rPr lang="en-US" sz="700" b="1" dirty="0">
                <a:solidFill>
                  <a:srgbClr val="111B2E"/>
                </a:solidFill>
              </a:rPr>
              <a:t>IN-SEASON</a:t>
            </a:r>
            <a:endParaRPr lang="en-US" sz="700" dirty="0"/>
          </a:p>
        </p:txBody>
      </p:sp>
      <p:sp>
        <p:nvSpPr>
          <p:cNvPr id="18" name="Text 16"/>
          <p:cNvSpPr/>
          <p:nvPr/>
        </p:nvSpPr>
        <p:spPr>
          <a:xfrm>
            <a:off x="6272784" y="1728216"/>
            <a:ext cx="2487168" cy="292608"/>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Paid + Organic Social</a:t>
            </a:r>
            <a:endParaRPr lang="en-US" sz="1100" dirty="0"/>
          </a:p>
        </p:txBody>
      </p:sp>
      <p:sp>
        <p:nvSpPr>
          <p:cNvPr id="19" name="Text 17"/>
          <p:cNvSpPr/>
          <p:nvPr/>
        </p:nvSpPr>
        <p:spPr>
          <a:xfrm>
            <a:off x="6272784" y="2057400"/>
            <a:ext cx="2487168" cy="694944"/>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Weekly content: night skating video, curling league nights, family weekend posts. Targeted paid ads (SLC families, outdoor enthusiasts).</a:t>
            </a:r>
            <a:endParaRPr lang="en-US" sz="900" dirty="0"/>
          </a:p>
        </p:txBody>
      </p:sp>
      <p:sp>
        <p:nvSpPr>
          <p:cNvPr id="20" name="Shape 18"/>
          <p:cNvSpPr/>
          <p:nvPr/>
        </p:nvSpPr>
        <p:spPr>
          <a:xfrm>
            <a:off x="347472" y="3017520"/>
            <a:ext cx="2724912" cy="1508760"/>
          </a:xfrm>
          <a:prstGeom prst="roundRect">
            <a:avLst>
              <a:gd name="adj" fmla="val 484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1" name="Shape 19"/>
          <p:cNvSpPr/>
          <p:nvPr/>
        </p:nvSpPr>
        <p:spPr>
          <a:xfrm>
            <a:off x="457200" y="3127248"/>
            <a:ext cx="1005840" cy="201168"/>
          </a:xfrm>
          <a:prstGeom prst="roundRect">
            <a:avLst>
              <a:gd name="adj" fmla="val 50000"/>
            </a:avLst>
          </a:prstGeom>
          <a:solidFill>
            <a:srgbClr val="C9A84C">
              <a:alpha val="85000"/>
            </a:srgbClr>
          </a:solidFill>
          <a:ln w="12700">
            <a:solidFill>
              <a:srgbClr val="C9A84C"/>
            </a:solidFill>
            <a:prstDash val="solid"/>
          </a:ln>
        </p:spPr>
      </p:sp>
      <p:sp>
        <p:nvSpPr>
          <p:cNvPr id="22" name="Text 20"/>
          <p:cNvSpPr/>
          <p:nvPr/>
        </p:nvSpPr>
        <p:spPr>
          <a:xfrm>
            <a:off x="457200" y="3127248"/>
            <a:ext cx="1005840" cy="201168"/>
          </a:xfrm>
          <a:prstGeom prst="rect">
            <a:avLst/>
          </a:prstGeom>
          <a:noFill/>
          <a:ln/>
        </p:spPr>
        <p:txBody>
          <a:bodyPr wrap="square" lIns="0" tIns="0" rIns="0" bIns="0" rtlCol="0" anchor="ctr"/>
          <a:lstStyle/>
          <a:p>
            <a:pPr algn="ctr" indent="0" marL="0">
              <a:buNone/>
            </a:pPr>
            <a:r>
              <a:rPr lang="en-US" sz="700" b="1" dirty="0">
                <a:solidFill>
                  <a:srgbClr val="111B2E"/>
                </a:solidFill>
              </a:rPr>
              <a:t>IN-SEASON</a:t>
            </a:r>
            <a:endParaRPr lang="en-US" sz="700" dirty="0"/>
          </a:p>
        </p:txBody>
      </p:sp>
      <p:sp>
        <p:nvSpPr>
          <p:cNvPr id="23" name="Text 21"/>
          <p:cNvSpPr/>
          <p:nvPr/>
        </p:nvSpPr>
        <p:spPr>
          <a:xfrm>
            <a:off x="457200" y="3419856"/>
            <a:ext cx="2487168" cy="292608"/>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Group &amp; Corporate Sales</a:t>
            </a:r>
            <a:endParaRPr lang="en-US" sz="1100" dirty="0"/>
          </a:p>
        </p:txBody>
      </p:sp>
      <p:sp>
        <p:nvSpPr>
          <p:cNvPr id="24" name="Text 22"/>
          <p:cNvSpPr/>
          <p:nvPr/>
        </p:nvSpPr>
        <p:spPr>
          <a:xfrm>
            <a:off x="457200" y="3749040"/>
            <a:ext cx="2487168" cy="694944"/>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Outbound to SLC companies for holiday team events. Curling lane private rental packages at $250–400/hr. Easy upsell to bar tab.</a:t>
            </a:r>
            <a:endParaRPr lang="en-US" sz="900" dirty="0"/>
          </a:p>
        </p:txBody>
      </p:sp>
      <p:sp>
        <p:nvSpPr>
          <p:cNvPr id="25" name="Shape 23"/>
          <p:cNvSpPr/>
          <p:nvPr/>
        </p:nvSpPr>
        <p:spPr>
          <a:xfrm>
            <a:off x="3255264" y="3017520"/>
            <a:ext cx="2724912" cy="1508760"/>
          </a:xfrm>
          <a:prstGeom prst="roundRect">
            <a:avLst>
              <a:gd name="adj" fmla="val 484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6" name="Shape 24"/>
          <p:cNvSpPr/>
          <p:nvPr/>
        </p:nvSpPr>
        <p:spPr>
          <a:xfrm>
            <a:off x="3364992" y="3127248"/>
            <a:ext cx="1005840" cy="201168"/>
          </a:xfrm>
          <a:prstGeom prst="roundRect">
            <a:avLst>
              <a:gd name="adj" fmla="val 50000"/>
            </a:avLst>
          </a:prstGeom>
          <a:solidFill>
            <a:srgbClr val="C9A84C">
              <a:alpha val="85000"/>
            </a:srgbClr>
          </a:solidFill>
          <a:ln w="12700">
            <a:solidFill>
              <a:srgbClr val="C9A84C"/>
            </a:solidFill>
            <a:prstDash val="solid"/>
          </a:ln>
        </p:spPr>
      </p:sp>
      <p:sp>
        <p:nvSpPr>
          <p:cNvPr id="27" name="Text 25"/>
          <p:cNvSpPr/>
          <p:nvPr/>
        </p:nvSpPr>
        <p:spPr>
          <a:xfrm>
            <a:off x="3364992" y="3127248"/>
            <a:ext cx="1005840" cy="201168"/>
          </a:xfrm>
          <a:prstGeom prst="rect">
            <a:avLst/>
          </a:prstGeom>
          <a:noFill/>
          <a:ln/>
        </p:spPr>
        <p:txBody>
          <a:bodyPr wrap="square" lIns="0" tIns="0" rIns="0" bIns="0" rtlCol="0" anchor="ctr"/>
          <a:lstStyle/>
          <a:p>
            <a:pPr algn="ctr" indent="0" marL="0">
              <a:buNone/>
            </a:pPr>
            <a:r>
              <a:rPr lang="en-US" sz="700" b="1" dirty="0">
                <a:solidFill>
                  <a:srgbClr val="111B2E"/>
                </a:solidFill>
              </a:rPr>
              <a:t>RETENTION</a:t>
            </a:r>
            <a:endParaRPr lang="en-US" sz="700" dirty="0"/>
          </a:p>
        </p:txBody>
      </p:sp>
      <p:sp>
        <p:nvSpPr>
          <p:cNvPr id="28" name="Text 26"/>
          <p:cNvSpPr/>
          <p:nvPr/>
        </p:nvSpPr>
        <p:spPr>
          <a:xfrm>
            <a:off x="3364992" y="3419856"/>
            <a:ext cx="2487168" cy="292608"/>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Season Pass &amp; Loyalty</a:t>
            </a:r>
            <a:endParaRPr lang="en-US" sz="1100" dirty="0"/>
          </a:p>
        </p:txBody>
      </p:sp>
      <p:sp>
        <p:nvSpPr>
          <p:cNvPr id="29" name="Text 27"/>
          <p:cNvSpPr/>
          <p:nvPr/>
        </p:nvSpPr>
        <p:spPr>
          <a:xfrm>
            <a:off x="3364992" y="3749040"/>
            <a:ext cx="2487168" cy="694944"/>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Introduce a multi-visit pass ($99 unlimited Nov–Mar) to lock in repeat visitors and smooth weekday demand.</a:t>
            </a:r>
            <a:endParaRPr lang="en-US" sz="900" dirty="0"/>
          </a:p>
        </p:txBody>
      </p:sp>
      <p:sp>
        <p:nvSpPr>
          <p:cNvPr id="30" name="Shape 28"/>
          <p:cNvSpPr/>
          <p:nvPr/>
        </p:nvSpPr>
        <p:spPr>
          <a:xfrm>
            <a:off x="6163056" y="3017520"/>
            <a:ext cx="2724912" cy="1508760"/>
          </a:xfrm>
          <a:prstGeom prst="roundRect">
            <a:avLst>
              <a:gd name="adj" fmla="val 4848"/>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31" name="Shape 29"/>
          <p:cNvSpPr/>
          <p:nvPr/>
        </p:nvSpPr>
        <p:spPr>
          <a:xfrm>
            <a:off x="6272784" y="3127248"/>
            <a:ext cx="1005840" cy="201168"/>
          </a:xfrm>
          <a:prstGeom prst="roundRect">
            <a:avLst>
              <a:gd name="adj" fmla="val 50000"/>
            </a:avLst>
          </a:prstGeom>
          <a:solidFill>
            <a:srgbClr val="C9A84C">
              <a:alpha val="85000"/>
            </a:srgbClr>
          </a:solidFill>
          <a:ln w="12700">
            <a:solidFill>
              <a:srgbClr val="C9A84C"/>
            </a:solidFill>
            <a:prstDash val="solid"/>
          </a:ln>
        </p:spPr>
      </p:sp>
      <p:sp>
        <p:nvSpPr>
          <p:cNvPr id="32" name="Text 30"/>
          <p:cNvSpPr/>
          <p:nvPr/>
        </p:nvSpPr>
        <p:spPr>
          <a:xfrm>
            <a:off x="6272784" y="3127248"/>
            <a:ext cx="1005840" cy="201168"/>
          </a:xfrm>
          <a:prstGeom prst="rect">
            <a:avLst/>
          </a:prstGeom>
          <a:noFill/>
          <a:ln/>
        </p:spPr>
        <p:txBody>
          <a:bodyPr wrap="square" lIns="0" tIns="0" rIns="0" bIns="0" rtlCol="0" anchor="ctr"/>
          <a:lstStyle/>
          <a:p>
            <a:pPr algn="ctr" indent="0" marL="0">
              <a:buNone/>
            </a:pPr>
            <a:r>
              <a:rPr lang="en-US" sz="700" b="1" dirty="0">
                <a:solidFill>
                  <a:srgbClr val="111B2E"/>
                </a:solidFill>
              </a:rPr>
              <a:t>AMPLIFY</a:t>
            </a:r>
            <a:endParaRPr lang="en-US" sz="700" dirty="0"/>
          </a:p>
        </p:txBody>
      </p:sp>
      <p:sp>
        <p:nvSpPr>
          <p:cNvPr id="33" name="Text 31"/>
          <p:cNvSpPr/>
          <p:nvPr/>
        </p:nvSpPr>
        <p:spPr>
          <a:xfrm>
            <a:off x="6272784" y="3419856"/>
            <a:ext cx="2487168" cy="292608"/>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Sponsorship &amp; Co-Marketing</a:t>
            </a:r>
            <a:endParaRPr lang="en-US" sz="1100" dirty="0"/>
          </a:p>
        </p:txBody>
      </p:sp>
      <p:sp>
        <p:nvSpPr>
          <p:cNvPr id="34" name="Text 32"/>
          <p:cNvSpPr/>
          <p:nvPr/>
        </p:nvSpPr>
        <p:spPr>
          <a:xfrm>
            <a:off x="6272784" y="3749040"/>
            <a:ext cx="2487168" cy="694944"/>
          </a:xfrm>
          <a:prstGeom prst="rect">
            <a:avLst/>
          </a:prstGeom>
          <a:noFill/>
          <a:ln/>
        </p:spPr>
        <p:txBody>
          <a:bodyPr wrap="square" rtlCol="0" anchor="ctr"/>
          <a:lstStyle/>
          <a:p>
            <a:pPr indent="0" marL="0">
              <a:buNone/>
            </a:pPr>
            <a:r>
              <a:rPr lang="en-US" sz="900" dirty="0">
                <a:solidFill>
                  <a:srgbClr val="C8D8EE"/>
                </a:solidFill>
                <a:latin typeface="Calibri" pitchFamily="34" charset="0"/>
                <a:ea typeface="Calibri" pitchFamily="34" charset="-122"/>
                <a:cs typeface="Calibri" pitchFamily="34" charset="-120"/>
              </a:rPr>
              <a:t>Demon United, Monster, Salomon brand presence on-site. Co-post deal for social reach. Logo on rink boards visible in all content.</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Launch Plan</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Phased activation from approval through opening day and ongoing operations</a:t>
            </a:r>
            <a:endParaRPr lang="en-US" sz="1200" dirty="0"/>
          </a:p>
        </p:txBody>
      </p:sp>
      <p:sp>
        <p:nvSpPr>
          <p:cNvPr id="4" name="Shape 2"/>
          <p:cNvSpPr/>
          <p:nvPr/>
        </p:nvSpPr>
        <p:spPr>
          <a:xfrm>
            <a:off x="347472" y="1051560"/>
            <a:ext cx="2011680" cy="457200"/>
          </a:xfrm>
          <a:prstGeom prst="roundRect">
            <a:avLst>
              <a:gd name="adj" fmla="val 12000"/>
            </a:avLst>
          </a:prstGeom>
          <a:solidFill>
            <a:srgbClr val="1B2B4B"/>
          </a:solidFill>
          <a:ln w="12700">
            <a:solidFill>
              <a:srgbClr val="1B2B4B"/>
            </a:solidFill>
            <a:prstDash val="solid"/>
          </a:ln>
        </p:spPr>
      </p:sp>
      <p:sp>
        <p:nvSpPr>
          <p:cNvPr id="5" name="Text 3"/>
          <p:cNvSpPr/>
          <p:nvPr/>
        </p:nvSpPr>
        <p:spPr>
          <a:xfrm>
            <a:off x="347472" y="1051560"/>
            <a:ext cx="2011680" cy="457200"/>
          </a:xfrm>
          <a:prstGeom prst="rect">
            <a:avLst/>
          </a:prstGeom>
          <a:noFill/>
          <a:ln/>
        </p:spPr>
        <p:txBody>
          <a:bodyPr wrap="square" rtlCol="0" anchor="ctr"/>
          <a:lstStyle/>
          <a:p>
            <a:pPr algn="ctr" indent="0" marL="0">
              <a:buNone/>
            </a:pPr>
            <a:r>
              <a:rPr lang="en-US" sz="900" b="1" dirty="0">
                <a:solidFill>
                  <a:srgbClr val="00B2C8"/>
                </a:solidFill>
              </a:rPr>
              <a:t>Phase 1
</a:t>
            </a:r>
            <a:endParaRPr lang="en-US" sz="900" dirty="0"/>
          </a:p>
          <a:p>
            <a:pPr algn="ctr" indent="0" marL="0">
              <a:buNone/>
            </a:pPr>
            <a:r>
              <a:rPr lang="en-US" sz="800" dirty="0">
                <a:solidFill>
                  <a:srgbClr val="FFFFFF"/>
                </a:solidFill>
              </a:rPr>
              <a:t>Weeks 1–3</a:t>
            </a:r>
            <a:endParaRPr lang="en-US" sz="900" dirty="0"/>
          </a:p>
        </p:txBody>
      </p:sp>
      <p:sp>
        <p:nvSpPr>
          <p:cNvPr id="6" name="Text 4"/>
          <p:cNvSpPr/>
          <p:nvPr/>
        </p:nvSpPr>
        <p:spPr>
          <a:xfrm>
            <a:off x="347472" y="1572768"/>
            <a:ext cx="2011680" cy="347472"/>
          </a:xfrm>
          <a:prstGeom prst="rect">
            <a:avLst/>
          </a:prstGeom>
          <a:noFill/>
          <a:ln/>
        </p:spPr>
        <p:txBody>
          <a:bodyPr wrap="square" rtlCol="0" anchor="ctr"/>
          <a:lstStyle/>
          <a:p>
            <a:pPr algn="ctr" indent="0" marL="0">
              <a:buNone/>
            </a:pPr>
            <a:r>
              <a:rPr lang="en-US" sz="1200" b="1" dirty="0">
                <a:solidFill>
                  <a:srgbClr val="1B2B4B"/>
                </a:solidFill>
                <a:latin typeface="Cambria" pitchFamily="34" charset="0"/>
                <a:ea typeface="Cambria" pitchFamily="34" charset="-122"/>
                <a:cs typeface="Cambria" pitchFamily="34" charset="-120"/>
              </a:rPr>
              <a:t>Approval &amp; Procurement</a:t>
            </a:r>
            <a:endParaRPr lang="en-US" sz="1200" dirty="0"/>
          </a:p>
        </p:txBody>
      </p:sp>
      <p:sp>
        <p:nvSpPr>
          <p:cNvPr id="7" name="Shape 5"/>
          <p:cNvSpPr/>
          <p:nvPr/>
        </p:nvSpPr>
        <p:spPr>
          <a:xfrm>
            <a:off x="347472" y="1965960"/>
            <a:ext cx="2011680" cy="2926080"/>
          </a:xfrm>
          <a:prstGeom prst="roundRect">
            <a:avLst>
              <a:gd name="adj" fmla="val 3636"/>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8" name="Text 6"/>
          <p:cNvSpPr/>
          <p:nvPr/>
        </p:nvSpPr>
        <p:spPr>
          <a:xfrm>
            <a:off x="484632" y="2084832"/>
            <a:ext cx="1755648" cy="2706624"/>
          </a:xfrm>
          <a:prstGeom prst="rect">
            <a:avLst/>
          </a:prstGeom>
          <a:noFill/>
          <a:ln/>
        </p:spPr>
        <p:txBody>
          <a:bodyPr wrap="square" rtlCol="0" anchor="ctr"/>
          <a:lstStyle/>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Finalize vendor contracts (Iron Sleek, Snow Bro)</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Place rink order and confirm ship/build date</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Procure skate rental fleet (Riedell 157-pair)</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Source Zamboni (Victor, ID listing)</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File any required city permits</a:t>
            </a:r>
            <a:endParaRPr lang="en-US" sz="900" dirty="0"/>
          </a:p>
        </p:txBody>
      </p:sp>
      <p:sp>
        <p:nvSpPr>
          <p:cNvPr id="9" name="Shape 7"/>
          <p:cNvSpPr/>
          <p:nvPr/>
        </p:nvSpPr>
        <p:spPr>
          <a:xfrm>
            <a:off x="2496312" y="1051560"/>
            <a:ext cx="2011680" cy="457200"/>
          </a:xfrm>
          <a:prstGeom prst="roundRect">
            <a:avLst>
              <a:gd name="adj" fmla="val 12000"/>
            </a:avLst>
          </a:prstGeom>
          <a:solidFill>
            <a:srgbClr val="1B2B4B"/>
          </a:solidFill>
          <a:ln w="12700">
            <a:solidFill>
              <a:srgbClr val="1B2B4B"/>
            </a:solidFill>
            <a:prstDash val="solid"/>
          </a:ln>
        </p:spPr>
      </p:sp>
      <p:sp>
        <p:nvSpPr>
          <p:cNvPr id="10" name="Text 8"/>
          <p:cNvSpPr/>
          <p:nvPr/>
        </p:nvSpPr>
        <p:spPr>
          <a:xfrm>
            <a:off x="2496312" y="1051560"/>
            <a:ext cx="2011680" cy="457200"/>
          </a:xfrm>
          <a:prstGeom prst="rect">
            <a:avLst/>
          </a:prstGeom>
          <a:noFill/>
          <a:ln/>
        </p:spPr>
        <p:txBody>
          <a:bodyPr wrap="square" rtlCol="0" anchor="ctr"/>
          <a:lstStyle/>
          <a:p>
            <a:pPr algn="ctr" indent="0" marL="0">
              <a:buNone/>
            </a:pPr>
            <a:r>
              <a:rPr lang="en-US" sz="900" b="1" dirty="0">
                <a:solidFill>
                  <a:srgbClr val="00B2C8"/>
                </a:solidFill>
              </a:rPr>
              <a:t>Phase 2
</a:t>
            </a:r>
            <a:endParaRPr lang="en-US" sz="900" dirty="0"/>
          </a:p>
          <a:p>
            <a:pPr algn="ctr" indent="0" marL="0">
              <a:buNone/>
            </a:pPr>
            <a:r>
              <a:rPr lang="en-US" sz="800" dirty="0">
                <a:solidFill>
                  <a:srgbClr val="FFFFFF"/>
                </a:solidFill>
              </a:rPr>
              <a:t>Weeks 4–6</a:t>
            </a:r>
            <a:endParaRPr lang="en-US" sz="900" dirty="0"/>
          </a:p>
        </p:txBody>
      </p:sp>
      <p:sp>
        <p:nvSpPr>
          <p:cNvPr id="11" name="Text 9"/>
          <p:cNvSpPr/>
          <p:nvPr/>
        </p:nvSpPr>
        <p:spPr>
          <a:xfrm>
            <a:off x="2496312" y="1572768"/>
            <a:ext cx="2011680" cy="347472"/>
          </a:xfrm>
          <a:prstGeom prst="rect">
            <a:avLst/>
          </a:prstGeom>
          <a:noFill/>
          <a:ln/>
        </p:spPr>
        <p:txBody>
          <a:bodyPr wrap="square" rtlCol="0" anchor="ctr"/>
          <a:lstStyle/>
          <a:p>
            <a:pPr algn="ctr" indent="0" marL="0">
              <a:buNone/>
            </a:pPr>
            <a:r>
              <a:rPr lang="en-US" sz="1200" b="1" dirty="0">
                <a:solidFill>
                  <a:srgbClr val="1B2B4B"/>
                </a:solidFill>
                <a:latin typeface="Cambria" pitchFamily="34" charset="0"/>
                <a:ea typeface="Cambria" pitchFamily="34" charset="-122"/>
                <a:cs typeface="Cambria" pitchFamily="34" charset="-120"/>
              </a:rPr>
              <a:t>Build &amp; Setup</a:t>
            </a:r>
            <a:endParaRPr lang="en-US" sz="1200" dirty="0"/>
          </a:p>
        </p:txBody>
      </p:sp>
      <p:sp>
        <p:nvSpPr>
          <p:cNvPr id="12" name="Shape 10"/>
          <p:cNvSpPr/>
          <p:nvPr/>
        </p:nvSpPr>
        <p:spPr>
          <a:xfrm>
            <a:off x="2496312" y="1965960"/>
            <a:ext cx="2011680" cy="2926080"/>
          </a:xfrm>
          <a:prstGeom prst="roundRect">
            <a:avLst>
              <a:gd name="adj" fmla="val 3636"/>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3" name="Text 11"/>
          <p:cNvSpPr/>
          <p:nvPr/>
        </p:nvSpPr>
        <p:spPr>
          <a:xfrm>
            <a:off x="2633472" y="2084832"/>
            <a:ext cx="1755648" cy="2706624"/>
          </a:xfrm>
          <a:prstGeom prst="rect">
            <a:avLst/>
          </a:prstGeom>
          <a:noFill/>
          <a:ln/>
        </p:spPr>
        <p:txBody>
          <a:bodyPr wrap="square" rtlCol="0" anchor="ctr"/>
          <a:lstStyle/>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Iron Sleek rink build in Chicago (6–8 days)</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Ship to SLC; 2-day on-site installation</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Rail Jam structure build (Snow Bro team)</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Venue dressing: lighting, signage, rink boards</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Staff hiring and training</a:t>
            </a:r>
            <a:endParaRPr lang="en-US" sz="900" dirty="0"/>
          </a:p>
        </p:txBody>
      </p:sp>
      <p:sp>
        <p:nvSpPr>
          <p:cNvPr id="14" name="Shape 12"/>
          <p:cNvSpPr/>
          <p:nvPr/>
        </p:nvSpPr>
        <p:spPr>
          <a:xfrm>
            <a:off x="4645152" y="1051560"/>
            <a:ext cx="2011680" cy="457200"/>
          </a:xfrm>
          <a:prstGeom prst="roundRect">
            <a:avLst>
              <a:gd name="adj" fmla="val 12000"/>
            </a:avLst>
          </a:prstGeom>
          <a:solidFill>
            <a:srgbClr val="1B2B4B"/>
          </a:solidFill>
          <a:ln w="12700">
            <a:solidFill>
              <a:srgbClr val="1B2B4B"/>
            </a:solidFill>
            <a:prstDash val="solid"/>
          </a:ln>
        </p:spPr>
      </p:sp>
      <p:sp>
        <p:nvSpPr>
          <p:cNvPr id="15" name="Text 13"/>
          <p:cNvSpPr/>
          <p:nvPr/>
        </p:nvSpPr>
        <p:spPr>
          <a:xfrm>
            <a:off x="4645152" y="1051560"/>
            <a:ext cx="2011680" cy="457200"/>
          </a:xfrm>
          <a:prstGeom prst="rect">
            <a:avLst/>
          </a:prstGeom>
          <a:noFill/>
          <a:ln/>
        </p:spPr>
        <p:txBody>
          <a:bodyPr wrap="square" rtlCol="0" anchor="ctr"/>
          <a:lstStyle/>
          <a:p>
            <a:pPr algn="ctr" indent="0" marL="0">
              <a:buNone/>
            </a:pPr>
            <a:r>
              <a:rPr lang="en-US" sz="900" b="1" dirty="0">
                <a:solidFill>
                  <a:srgbClr val="00B2C8"/>
                </a:solidFill>
              </a:rPr>
              <a:t>Phase 3
</a:t>
            </a:r>
            <a:endParaRPr lang="en-US" sz="900" dirty="0"/>
          </a:p>
          <a:p>
            <a:pPr algn="ctr" indent="0" marL="0">
              <a:buNone/>
            </a:pPr>
            <a:r>
              <a:rPr lang="en-US" sz="800" dirty="0">
                <a:solidFill>
                  <a:srgbClr val="FFFFFF"/>
                </a:solidFill>
              </a:rPr>
              <a:t>Dec 1–13</a:t>
            </a:r>
            <a:endParaRPr lang="en-US" sz="900" dirty="0"/>
          </a:p>
        </p:txBody>
      </p:sp>
      <p:sp>
        <p:nvSpPr>
          <p:cNvPr id="16" name="Text 14"/>
          <p:cNvSpPr/>
          <p:nvPr/>
        </p:nvSpPr>
        <p:spPr>
          <a:xfrm>
            <a:off x="4645152" y="1572768"/>
            <a:ext cx="2011680" cy="347472"/>
          </a:xfrm>
          <a:prstGeom prst="rect">
            <a:avLst/>
          </a:prstGeom>
          <a:noFill/>
          <a:ln/>
        </p:spPr>
        <p:txBody>
          <a:bodyPr wrap="square" rtlCol="0" anchor="ctr"/>
          <a:lstStyle/>
          <a:p>
            <a:pPr algn="ctr" indent="0" marL="0">
              <a:buNone/>
            </a:pPr>
            <a:r>
              <a:rPr lang="en-US" sz="1200" b="1" dirty="0">
                <a:solidFill>
                  <a:srgbClr val="1B2B4B"/>
                </a:solidFill>
                <a:latin typeface="Cambria" pitchFamily="34" charset="0"/>
                <a:ea typeface="Cambria" pitchFamily="34" charset="-122"/>
                <a:cs typeface="Cambria" pitchFamily="34" charset="-120"/>
              </a:rPr>
              <a:t>Soft Open</a:t>
            </a:r>
            <a:endParaRPr lang="en-US" sz="1200" dirty="0"/>
          </a:p>
        </p:txBody>
      </p:sp>
      <p:sp>
        <p:nvSpPr>
          <p:cNvPr id="17" name="Shape 15"/>
          <p:cNvSpPr/>
          <p:nvPr/>
        </p:nvSpPr>
        <p:spPr>
          <a:xfrm>
            <a:off x="4645152" y="1965960"/>
            <a:ext cx="2011680" cy="2926080"/>
          </a:xfrm>
          <a:prstGeom prst="roundRect">
            <a:avLst>
              <a:gd name="adj" fmla="val 3636"/>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8" name="Text 16"/>
          <p:cNvSpPr/>
          <p:nvPr/>
        </p:nvSpPr>
        <p:spPr>
          <a:xfrm>
            <a:off x="4782312" y="2084832"/>
            <a:ext cx="1755648" cy="2706624"/>
          </a:xfrm>
          <a:prstGeom prst="rect">
            <a:avLst/>
          </a:prstGeom>
          <a:noFill/>
          <a:ln/>
        </p:spPr>
        <p:txBody>
          <a:bodyPr wrap="square" rtlCol="0" anchor="ctr"/>
          <a:lstStyle/>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Quiet opening for testing systems and staff</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Invite-only sessions + media preview</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Iron out operational kinks before peak</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Social content creation for launch campaign</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Rail Jam pre-event promotion push</a:t>
            </a:r>
            <a:endParaRPr lang="en-US" sz="900" dirty="0"/>
          </a:p>
        </p:txBody>
      </p:sp>
      <p:sp>
        <p:nvSpPr>
          <p:cNvPr id="19" name="Shape 17"/>
          <p:cNvSpPr/>
          <p:nvPr/>
        </p:nvSpPr>
        <p:spPr>
          <a:xfrm>
            <a:off x="6793992" y="1051560"/>
            <a:ext cx="2011680" cy="457200"/>
          </a:xfrm>
          <a:prstGeom prst="roundRect">
            <a:avLst>
              <a:gd name="adj" fmla="val 12000"/>
            </a:avLst>
          </a:prstGeom>
          <a:solidFill>
            <a:srgbClr val="1B2B4B"/>
          </a:solidFill>
          <a:ln w="12700">
            <a:solidFill>
              <a:srgbClr val="1B2B4B"/>
            </a:solidFill>
            <a:prstDash val="solid"/>
          </a:ln>
        </p:spPr>
      </p:sp>
      <p:sp>
        <p:nvSpPr>
          <p:cNvPr id="20" name="Text 18"/>
          <p:cNvSpPr/>
          <p:nvPr/>
        </p:nvSpPr>
        <p:spPr>
          <a:xfrm>
            <a:off x="6793992" y="1051560"/>
            <a:ext cx="2011680" cy="457200"/>
          </a:xfrm>
          <a:prstGeom prst="rect">
            <a:avLst/>
          </a:prstGeom>
          <a:noFill/>
          <a:ln/>
        </p:spPr>
        <p:txBody>
          <a:bodyPr wrap="square" rtlCol="0" anchor="ctr"/>
          <a:lstStyle/>
          <a:p>
            <a:pPr algn="ctr" indent="0" marL="0">
              <a:buNone/>
            </a:pPr>
            <a:r>
              <a:rPr lang="en-US" sz="900" b="1" dirty="0">
                <a:solidFill>
                  <a:srgbClr val="00B2C8"/>
                </a:solidFill>
              </a:rPr>
              <a:t>Phase 4
</a:t>
            </a:r>
            <a:endParaRPr lang="en-US" sz="900" dirty="0"/>
          </a:p>
          <a:p>
            <a:pPr algn="ctr" indent="0" marL="0">
              <a:buNone/>
            </a:pPr>
            <a:r>
              <a:rPr lang="en-US" sz="800" dirty="0">
                <a:solidFill>
                  <a:srgbClr val="FFFFFF"/>
                </a:solidFill>
              </a:rPr>
              <a:t>Dec 14</a:t>
            </a:r>
            <a:endParaRPr lang="en-US" sz="900" dirty="0"/>
          </a:p>
        </p:txBody>
      </p:sp>
      <p:sp>
        <p:nvSpPr>
          <p:cNvPr id="21" name="Text 19"/>
          <p:cNvSpPr/>
          <p:nvPr/>
        </p:nvSpPr>
        <p:spPr>
          <a:xfrm>
            <a:off x="6793992" y="1572768"/>
            <a:ext cx="2011680" cy="347472"/>
          </a:xfrm>
          <a:prstGeom prst="rect">
            <a:avLst/>
          </a:prstGeom>
          <a:noFill/>
          <a:ln/>
        </p:spPr>
        <p:txBody>
          <a:bodyPr wrap="square" rtlCol="0" anchor="ctr"/>
          <a:lstStyle/>
          <a:p>
            <a:pPr algn="ctr" indent="0" marL="0">
              <a:buNone/>
            </a:pPr>
            <a:r>
              <a:rPr lang="en-US" sz="1200" b="1" dirty="0">
                <a:solidFill>
                  <a:srgbClr val="1B2B4B"/>
                </a:solidFill>
                <a:latin typeface="Cambria" pitchFamily="34" charset="0"/>
                <a:ea typeface="Cambria" pitchFamily="34" charset="-122"/>
                <a:cs typeface="Cambria" pitchFamily="34" charset="-120"/>
              </a:rPr>
              <a:t>ShredFest Launch</a:t>
            </a:r>
            <a:endParaRPr lang="en-US" sz="1200" dirty="0"/>
          </a:p>
        </p:txBody>
      </p:sp>
      <p:sp>
        <p:nvSpPr>
          <p:cNvPr id="22" name="Shape 20"/>
          <p:cNvSpPr/>
          <p:nvPr/>
        </p:nvSpPr>
        <p:spPr>
          <a:xfrm>
            <a:off x="6793992" y="1965960"/>
            <a:ext cx="2011680" cy="2926080"/>
          </a:xfrm>
          <a:prstGeom prst="roundRect">
            <a:avLst>
              <a:gd name="adj" fmla="val 3636"/>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3" name="Text 21"/>
          <p:cNvSpPr/>
          <p:nvPr/>
        </p:nvSpPr>
        <p:spPr>
          <a:xfrm>
            <a:off x="6931152" y="2084832"/>
            <a:ext cx="1755648" cy="2706624"/>
          </a:xfrm>
          <a:prstGeom prst="rect">
            <a:avLst/>
          </a:prstGeom>
          <a:noFill/>
          <a:ln/>
        </p:spPr>
        <p:txBody>
          <a:bodyPr wrap="square" rtlCol="0" anchor="ctr"/>
          <a:lstStyle/>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Rail Jam competition (12PM–10PM)</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Sponsor activations on-site</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Pro athlete appearances (Snow Bro recruitment)</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Live music / DJ from Granary Live production team</a:t>
            </a:r>
            <a:endParaRPr lang="en-US" sz="900" dirty="0"/>
          </a:p>
          <a:p>
            <a:pPr marL="342900" indent="-342900">
              <a:buSzPct val="100000"/>
              <a:buChar char="•"/>
            </a:pPr>
            <a:r>
              <a:rPr lang="en-US" sz="900" dirty="0">
                <a:solidFill>
                  <a:srgbClr val="111B2E"/>
                </a:solidFill>
                <a:latin typeface="Calibri" pitchFamily="34" charset="0"/>
                <a:ea typeface="Calibri" pitchFamily="34" charset="-122"/>
                <a:cs typeface="Calibri" pitchFamily="34" charset="-120"/>
              </a:rPr>
              <a:t>Full rink + curling open to public all day</a:t>
            </a:r>
            <a:endParaRPr lang="en-US" sz="900" dirty="0"/>
          </a:p>
        </p:txBody>
      </p:sp>
      <p:sp>
        <p:nvSpPr>
          <p:cNvPr id="24" name="Shape 22"/>
          <p:cNvSpPr/>
          <p:nvPr/>
        </p:nvSpPr>
        <p:spPr>
          <a:xfrm>
            <a:off x="2359152" y="1280160"/>
            <a:ext cx="137160" cy="0"/>
          </a:xfrm>
          <a:prstGeom prst="line">
            <a:avLst/>
          </a:prstGeom>
          <a:noFill/>
          <a:ln w="25400">
            <a:solidFill>
              <a:srgbClr val="00B2C8"/>
            </a:solidFill>
            <a:prstDash val="solid"/>
          </a:ln>
        </p:spPr>
      </p:sp>
      <p:sp>
        <p:nvSpPr>
          <p:cNvPr id="25" name="Shape 23"/>
          <p:cNvSpPr/>
          <p:nvPr/>
        </p:nvSpPr>
        <p:spPr>
          <a:xfrm>
            <a:off x="4507992" y="1280160"/>
            <a:ext cx="137160" cy="0"/>
          </a:xfrm>
          <a:prstGeom prst="line">
            <a:avLst/>
          </a:prstGeom>
          <a:noFill/>
          <a:ln w="25400">
            <a:solidFill>
              <a:srgbClr val="00B2C8"/>
            </a:solidFill>
            <a:prstDash val="solid"/>
          </a:ln>
        </p:spPr>
      </p:sp>
      <p:sp>
        <p:nvSpPr>
          <p:cNvPr id="26" name="Shape 24"/>
          <p:cNvSpPr/>
          <p:nvPr/>
        </p:nvSpPr>
        <p:spPr>
          <a:xfrm>
            <a:off x="6656832" y="1280160"/>
            <a:ext cx="137160" cy="0"/>
          </a:xfrm>
          <a:prstGeom prst="line">
            <a:avLst/>
          </a:prstGeom>
          <a:noFill/>
          <a:ln w="25400">
            <a:solidFill>
              <a:srgbClr val="00B2C8"/>
            </a:solidFill>
            <a:prstDash val="solid"/>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Implementation Timeline</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October 2024 through March 2025 — key milestones and critical path</a:t>
            </a:r>
            <a:endParaRPr lang="en-US" sz="1200" dirty="0"/>
          </a:p>
        </p:txBody>
      </p:sp>
      <p:sp>
        <p:nvSpPr>
          <p:cNvPr id="4" name="Shape 2"/>
          <p:cNvSpPr/>
          <p:nvPr/>
        </p:nvSpPr>
        <p:spPr>
          <a:xfrm>
            <a:off x="1664208" y="1051560"/>
            <a:ext cx="987552" cy="292608"/>
          </a:xfrm>
          <a:prstGeom prst="rect">
            <a:avLst/>
          </a:prstGeom>
          <a:solidFill>
            <a:srgbClr val="1B2B4B"/>
          </a:solidFill>
          <a:ln w="12700">
            <a:solidFill>
              <a:srgbClr val="111B2E"/>
            </a:solidFill>
            <a:prstDash val="solid"/>
          </a:ln>
        </p:spPr>
      </p:sp>
      <p:sp>
        <p:nvSpPr>
          <p:cNvPr id="5" name="Text 3"/>
          <p:cNvSpPr/>
          <p:nvPr/>
        </p:nvSpPr>
        <p:spPr>
          <a:xfrm>
            <a:off x="1664208"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Oct</a:t>
            </a:r>
            <a:endParaRPr lang="en-US" sz="900" dirty="0"/>
          </a:p>
        </p:txBody>
      </p:sp>
      <p:sp>
        <p:nvSpPr>
          <p:cNvPr id="6" name="Shape 4"/>
          <p:cNvSpPr/>
          <p:nvPr/>
        </p:nvSpPr>
        <p:spPr>
          <a:xfrm>
            <a:off x="2651760" y="1051560"/>
            <a:ext cx="987552" cy="292608"/>
          </a:xfrm>
          <a:prstGeom prst="rect">
            <a:avLst/>
          </a:prstGeom>
          <a:solidFill>
            <a:srgbClr val="1B2B4B"/>
          </a:solidFill>
          <a:ln w="12700">
            <a:solidFill>
              <a:srgbClr val="111B2E"/>
            </a:solidFill>
            <a:prstDash val="solid"/>
          </a:ln>
        </p:spPr>
      </p:sp>
      <p:sp>
        <p:nvSpPr>
          <p:cNvPr id="7" name="Text 5"/>
          <p:cNvSpPr/>
          <p:nvPr/>
        </p:nvSpPr>
        <p:spPr>
          <a:xfrm>
            <a:off x="2651760"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Nov</a:t>
            </a:r>
            <a:endParaRPr lang="en-US" sz="900" dirty="0"/>
          </a:p>
        </p:txBody>
      </p:sp>
      <p:sp>
        <p:nvSpPr>
          <p:cNvPr id="8" name="Shape 6"/>
          <p:cNvSpPr/>
          <p:nvPr/>
        </p:nvSpPr>
        <p:spPr>
          <a:xfrm>
            <a:off x="3639312" y="1051560"/>
            <a:ext cx="987552" cy="292608"/>
          </a:xfrm>
          <a:prstGeom prst="rect">
            <a:avLst/>
          </a:prstGeom>
          <a:solidFill>
            <a:srgbClr val="1B2B4B"/>
          </a:solidFill>
          <a:ln w="12700">
            <a:solidFill>
              <a:srgbClr val="111B2E"/>
            </a:solidFill>
            <a:prstDash val="solid"/>
          </a:ln>
        </p:spPr>
      </p:sp>
      <p:sp>
        <p:nvSpPr>
          <p:cNvPr id="9" name="Text 7"/>
          <p:cNvSpPr/>
          <p:nvPr/>
        </p:nvSpPr>
        <p:spPr>
          <a:xfrm>
            <a:off x="3639312"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Dec (early)</a:t>
            </a:r>
            <a:endParaRPr lang="en-US" sz="900" dirty="0"/>
          </a:p>
        </p:txBody>
      </p:sp>
      <p:sp>
        <p:nvSpPr>
          <p:cNvPr id="10" name="Shape 8"/>
          <p:cNvSpPr/>
          <p:nvPr/>
        </p:nvSpPr>
        <p:spPr>
          <a:xfrm>
            <a:off x="4626864" y="1051560"/>
            <a:ext cx="987552" cy="292608"/>
          </a:xfrm>
          <a:prstGeom prst="rect">
            <a:avLst/>
          </a:prstGeom>
          <a:solidFill>
            <a:srgbClr val="1B2B4B"/>
          </a:solidFill>
          <a:ln w="12700">
            <a:solidFill>
              <a:srgbClr val="111B2E"/>
            </a:solidFill>
            <a:prstDash val="solid"/>
          </a:ln>
        </p:spPr>
      </p:sp>
      <p:sp>
        <p:nvSpPr>
          <p:cNvPr id="11" name="Text 9"/>
          <p:cNvSpPr/>
          <p:nvPr/>
        </p:nvSpPr>
        <p:spPr>
          <a:xfrm>
            <a:off x="4626864"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Dec (late)</a:t>
            </a:r>
            <a:endParaRPr lang="en-US" sz="900" dirty="0"/>
          </a:p>
        </p:txBody>
      </p:sp>
      <p:sp>
        <p:nvSpPr>
          <p:cNvPr id="12" name="Shape 10"/>
          <p:cNvSpPr/>
          <p:nvPr/>
        </p:nvSpPr>
        <p:spPr>
          <a:xfrm>
            <a:off x="5614416" y="1051560"/>
            <a:ext cx="987552" cy="292608"/>
          </a:xfrm>
          <a:prstGeom prst="rect">
            <a:avLst/>
          </a:prstGeom>
          <a:solidFill>
            <a:srgbClr val="1B2B4B"/>
          </a:solidFill>
          <a:ln w="12700">
            <a:solidFill>
              <a:srgbClr val="111B2E"/>
            </a:solidFill>
            <a:prstDash val="solid"/>
          </a:ln>
        </p:spPr>
      </p:sp>
      <p:sp>
        <p:nvSpPr>
          <p:cNvPr id="13" name="Text 11"/>
          <p:cNvSpPr/>
          <p:nvPr/>
        </p:nvSpPr>
        <p:spPr>
          <a:xfrm>
            <a:off x="5614416"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Jan</a:t>
            </a:r>
            <a:endParaRPr lang="en-US" sz="900" dirty="0"/>
          </a:p>
        </p:txBody>
      </p:sp>
      <p:sp>
        <p:nvSpPr>
          <p:cNvPr id="14" name="Shape 12"/>
          <p:cNvSpPr/>
          <p:nvPr/>
        </p:nvSpPr>
        <p:spPr>
          <a:xfrm>
            <a:off x="6601968" y="1051560"/>
            <a:ext cx="987552" cy="292608"/>
          </a:xfrm>
          <a:prstGeom prst="rect">
            <a:avLst/>
          </a:prstGeom>
          <a:solidFill>
            <a:srgbClr val="1B2B4B"/>
          </a:solidFill>
          <a:ln w="12700">
            <a:solidFill>
              <a:srgbClr val="111B2E"/>
            </a:solidFill>
            <a:prstDash val="solid"/>
          </a:ln>
        </p:spPr>
      </p:sp>
      <p:sp>
        <p:nvSpPr>
          <p:cNvPr id="15" name="Text 13"/>
          <p:cNvSpPr/>
          <p:nvPr/>
        </p:nvSpPr>
        <p:spPr>
          <a:xfrm>
            <a:off x="6601968"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Feb</a:t>
            </a:r>
            <a:endParaRPr lang="en-US" sz="900" dirty="0"/>
          </a:p>
        </p:txBody>
      </p:sp>
      <p:sp>
        <p:nvSpPr>
          <p:cNvPr id="16" name="Shape 14"/>
          <p:cNvSpPr/>
          <p:nvPr/>
        </p:nvSpPr>
        <p:spPr>
          <a:xfrm>
            <a:off x="7589520" y="1051560"/>
            <a:ext cx="987552" cy="292608"/>
          </a:xfrm>
          <a:prstGeom prst="rect">
            <a:avLst/>
          </a:prstGeom>
          <a:solidFill>
            <a:srgbClr val="1B2B4B"/>
          </a:solidFill>
          <a:ln w="12700">
            <a:solidFill>
              <a:srgbClr val="111B2E"/>
            </a:solidFill>
            <a:prstDash val="solid"/>
          </a:ln>
        </p:spPr>
      </p:sp>
      <p:sp>
        <p:nvSpPr>
          <p:cNvPr id="17" name="Text 15"/>
          <p:cNvSpPr/>
          <p:nvPr/>
        </p:nvSpPr>
        <p:spPr>
          <a:xfrm>
            <a:off x="7589520" y="1051560"/>
            <a:ext cx="987552" cy="292608"/>
          </a:xfrm>
          <a:prstGeom prst="rect">
            <a:avLst/>
          </a:prstGeom>
          <a:noFill/>
          <a:ln/>
        </p:spPr>
        <p:txBody>
          <a:bodyPr wrap="square" lIns="0" tIns="0" rIns="0" bIns="0" rtlCol="0" anchor="ctr"/>
          <a:lstStyle/>
          <a:p>
            <a:pPr algn="ctr" indent="0" marL="0">
              <a:buNone/>
            </a:pPr>
            <a:r>
              <a:rPr lang="en-US" sz="900" b="1" dirty="0">
                <a:solidFill>
                  <a:srgbClr val="FFFFFF"/>
                </a:solidFill>
              </a:rPr>
              <a:t>Mar</a:t>
            </a:r>
            <a:endParaRPr lang="en-US" sz="900" dirty="0"/>
          </a:p>
        </p:txBody>
      </p:sp>
      <p:sp>
        <p:nvSpPr>
          <p:cNvPr id="18" name="Text 16"/>
          <p:cNvSpPr/>
          <p:nvPr/>
        </p:nvSpPr>
        <p:spPr>
          <a:xfrm>
            <a:off x="91440" y="1463040"/>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Vendor Outreach / RFQ</a:t>
            </a:r>
            <a:endParaRPr lang="en-US" sz="850" dirty="0"/>
          </a:p>
        </p:txBody>
      </p:sp>
      <p:sp>
        <p:nvSpPr>
          <p:cNvPr id="19" name="Shape 17"/>
          <p:cNvSpPr/>
          <p:nvPr/>
        </p:nvSpPr>
        <p:spPr>
          <a:xfrm>
            <a:off x="1664208" y="1499616"/>
            <a:ext cx="1481328" cy="228600"/>
          </a:xfrm>
          <a:prstGeom prst="roundRect">
            <a:avLst>
              <a:gd name="adj" fmla="val 16000"/>
            </a:avLst>
          </a:prstGeom>
          <a:solidFill>
            <a:srgbClr val="00B2C8"/>
          </a:solidFill>
          <a:ln w="12700">
            <a:solidFill>
              <a:srgbClr val="00B2C8"/>
            </a:solidFill>
            <a:prstDash val="solid"/>
          </a:ln>
        </p:spPr>
      </p:sp>
      <p:sp>
        <p:nvSpPr>
          <p:cNvPr id="20" name="Text 18"/>
          <p:cNvSpPr/>
          <p:nvPr/>
        </p:nvSpPr>
        <p:spPr>
          <a:xfrm>
            <a:off x="91440" y="1810512"/>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Rink Order &amp; Build</a:t>
            </a:r>
            <a:endParaRPr lang="en-US" sz="850" dirty="0"/>
          </a:p>
        </p:txBody>
      </p:sp>
      <p:sp>
        <p:nvSpPr>
          <p:cNvPr id="21" name="Shape 19"/>
          <p:cNvSpPr/>
          <p:nvPr/>
        </p:nvSpPr>
        <p:spPr>
          <a:xfrm>
            <a:off x="2651760" y="1847088"/>
            <a:ext cx="987552" cy="228600"/>
          </a:xfrm>
          <a:prstGeom prst="roundRect">
            <a:avLst>
              <a:gd name="adj" fmla="val 16000"/>
            </a:avLst>
          </a:prstGeom>
          <a:solidFill>
            <a:srgbClr val="1B2B4B"/>
          </a:solidFill>
          <a:ln w="12700">
            <a:solidFill>
              <a:srgbClr val="1B2B4B"/>
            </a:solidFill>
            <a:prstDash val="solid"/>
          </a:ln>
        </p:spPr>
      </p:sp>
      <p:sp>
        <p:nvSpPr>
          <p:cNvPr id="22" name="Text 20"/>
          <p:cNvSpPr/>
          <p:nvPr/>
        </p:nvSpPr>
        <p:spPr>
          <a:xfrm>
            <a:off x="91440" y="2157984"/>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Rink Shipment &amp; Install</a:t>
            </a:r>
            <a:endParaRPr lang="en-US" sz="850" dirty="0"/>
          </a:p>
        </p:txBody>
      </p:sp>
      <p:sp>
        <p:nvSpPr>
          <p:cNvPr id="23" name="Shape 21"/>
          <p:cNvSpPr/>
          <p:nvPr/>
        </p:nvSpPr>
        <p:spPr>
          <a:xfrm>
            <a:off x="3441802" y="2194560"/>
            <a:ext cx="493776" cy="228600"/>
          </a:xfrm>
          <a:prstGeom prst="roundRect">
            <a:avLst>
              <a:gd name="adj" fmla="val 16000"/>
            </a:avLst>
          </a:prstGeom>
          <a:solidFill>
            <a:srgbClr val="00B2C8"/>
          </a:solidFill>
          <a:ln w="12700">
            <a:solidFill>
              <a:srgbClr val="00B2C8"/>
            </a:solidFill>
            <a:prstDash val="solid"/>
          </a:ln>
        </p:spPr>
      </p:sp>
      <p:sp>
        <p:nvSpPr>
          <p:cNvPr id="24" name="Text 22"/>
          <p:cNvSpPr/>
          <p:nvPr/>
        </p:nvSpPr>
        <p:spPr>
          <a:xfrm>
            <a:off x="91440" y="2505456"/>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Rail Jam Design &amp; Build</a:t>
            </a:r>
            <a:endParaRPr lang="en-US" sz="850" dirty="0"/>
          </a:p>
        </p:txBody>
      </p:sp>
      <p:sp>
        <p:nvSpPr>
          <p:cNvPr id="25" name="Shape 23"/>
          <p:cNvSpPr/>
          <p:nvPr/>
        </p:nvSpPr>
        <p:spPr>
          <a:xfrm>
            <a:off x="2651760" y="2542032"/>
            <a:ext cx="1185062" cy="228600"/>
          </a:xfrm>
          <a:prstGeom prst="roundRect">
            <a:avLst>
              <a:gd name="adj" fmla="val 16000"/>
            </a:avLst>
          </a:prstGeom>
          <a:solidFill>
            <a:srgbClr val="C9A84C"/>
          </a:solidFill>
          <a:ln w="12700">
            <a:solidFill>
              <a:srgbClr val="C9A84C"/>
            </a:solidFill>
            <a:prstDash val="solid"/>
          </a:ln>
        </p:spPr>
      </p:sp>
      <p:sp>
        <p:nvSpPr>
          <p:cNvPr id="26" name="Text 24"/>
          <p:cNvSpPr/>
          <p:nvPr/>
        </p:nvSpPr>
        <p:spPr>
          <a:xfrm>
            <a:off x="91440" y="2852928"/>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Staff Recruitment</a:t>
            </a:r>
            <a:endParaRPr lang="en-US" sz="850" dirty="0"/>
          </a:p>
        </p:txBody>
      </p:sp>
      <p:sp>
        <p:nvSpPr>
          <p:cNvPr id="27" name="Shape 25"/>
          <p:cNvSpPr/>
          <p:nvPr/>
        </p:nvSpPr>
        <p:spPr>
          <a:xfrm>
            <a:off x="2454250" y="2889504"/>
            <a:ext cx="790042" cy="228600"/>
          </a:xfrm>
          <a:prstGeom prst="roundRect">
            <a:avLst>
              <a:gd name="adj" fmla="val 16000"/>
            </a:avLst>
          </a:prstGeom>
          <a:solidFill>
            <a:srgbClr val="6B7A8D"/>
          </a:solidFill>
          <a:ln w="12700">
            <a:solidFill>
              <a:srgbClr val="6B7A8D"/>
            </a:solidFill>
            <a:prstDash val="solid"/>
          </a:ln>
        </p:spPr>
      </p:sp>
      <p:sp>
        <p:nvSpPr>
          <p:cNvPr id="28" name="Text 26"/>
          <p:cNvSpPr/>
          <p:nvPr/>
        </p:nvSpPr>
        <p:spPr>
          <a:xfrm>
            <a:off x="91440" y="3200400"/>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Soft Open</a:t>
            </a:r>
            <a:endParaRPr lang="en-US" sz="850" dirty="0"/>
          </a:p>
        </p:txBody>
      </p:sp>
      <p:sp>
        <p:nvSpPr>
          <p:cNvPr id="29" name="Shape 27"/>
          <p:cNvSpPr/>
          <p:nvPr/>
        </p:nvSpPr>
        <p:spPr>
          <a:xfrm>
            <a:off x="3639312" y="3236976"/>
            <a:ext cx="493776" cy="228600"/>
          </a:xfrm>
          <a:prstGeom prst="roundRect">
            <a:avLst>
              <a:gd name="adj" fmla="val 16000"/>
            </a:avLst>
          </a:prstGeom>
          <a:solidFill>
            <a:srgbClr val="00C26A"/>
          </a:solidFill>
          <a:ln w="12700">
            <a:solidFill>
              <a:srgbClr val="00C26A"/>
            </a:solidFill>
            <a:prstDash val="solid"/>
          </a:ln>
        </p:spPr>
      </p:sp>
      <p:sp>
        <p:nvSpPr>
          <p:cNvPr id="30" name="Text 28"/>
          <p:cNvSpPr/>
          <p:nvPr/>
        </p:nvSpPr>
        <p:spPr>
          <a:xfrm>
            <a:off x="91440" y="3547872"/>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ShredFest Rail Jam</a:t>
            </a:r>
            <a:endParaRPr lang="en-US" sz="850" dirty="0"/>
          </a:p>
        </p:txBody>
      </p:sp>
      <p:sp>
        <p:nvSpPr>
          <p:cNvPr id="31" name="Shape 29"/>
          <p:cNvSpPr/>
          <p:nvPr/>
        </p:nvSpPr>
        <p:spPr>
          <a:xfrm>
            <a:off x="4133088" y="3584448"/>
            <a:ext cx="246888" cy="228600"/>
          </a:xfrm>
          <a:prstGeom prst="roundRect">
            <a:avLst>
              <a:gd name="adj" fmla="val 16000"/>
            </a:avLst>
          </a:prstGeom>
          <a:solidFill>
            <a:srgbClr val="C9A84C"/>
          </a:solidFill>
          <a:ln w="12700">
            <a:solidFill>
              <a:srgbClr val="C9A84C"/>
            </a:solidFill>
            <a:prstDash val="solid"/>
          </a:ln>
        </p:spPr>
      </p:sp>
      <p:sp>
        <p:nvSpPr>
          <p:cNvPr id="32" name="Text 30"/>
          <p:cNvSpPr/>
          <p:nvPr/>
        </p:nvSpPr>
        <p:spPr>
          <a:xfrm>
            <a:off x="91440" y="3895344"/>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Full Operations</a:t>
            </a:r>
            <a:endParaRPr lang="en-US" sz="850" dirty="0"/>
          </a:p>
        </p:txBody>
      </p:sp>
      <p:sp>
        <p:nvSpPr>
          <p:cNvPr id="33" name="Shape 31"/>
          <p:cNvSpPr/>
          <p:nvPr/>
        </p:nvSpPr>
        <p:spPr>
          <a:xfrm>
            <a:off x="3886200" y="3931920"/>
            <a:ext cx="4197096" cy="228600"/>
          </a:xfrm>
          <a:prstGeom prst="roundRect">
            <a:avLst>
              <a:gd name="adj" fmla="val 16000"/>
            </a:avLst>
          </a:prstGeom>
          <a:solidFill>
            <a:srgbClr val="00B2C8"/>
          </a:solidFill>
          <a:ln w="12700">
            <a:solidFill>
              <a:srgbClr val="00B2C8"/>
            </a:solidFill>
            <a:prstDash val="solid"/>
          </a:ln>
        </p:spPr>
      </p:sp>
      <p:sp>
        <p:nvSpPr>
          <p:cNvPr id="34" name="Text 32"/>
          <p:cNvSpPr/>
          <p:nvPr/>
        </p:nvSpPr>
        <p:spPr>
          <a:xfrm>
            <a:off x="91440" y="4242816"/>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Marketing Campaign</a:t>
            </a:r>
            <a:endParaRPr lang="en-US" sz="850" dirty="0"/>
          </a:p>
        </p:txBody>
      </p:sp>
      <p:sp>
        <p:nvSpPr>
          <p:cNvPr id="35" name="Shape 33"/>
          <p:cNvSpPr/>
          <p:nvPr/>
        </p:nvSpPr>
        <p:spPr>
          <a:xfrm>
            <a:off x="3145536" y="4279392"/>
            <a:ext cx="5431536" cy="228600"/>
          </a:xfrm>
          <a:prstGeom prst="roundRect">
            <a:avLst>
              <a:gd name="adj" fmla="val 16000"/>
            </a:avLst>
          </a:prstGeom>
          <a:solidFill>
            <a:srgbClr val="9B59B6"/>
          </a:solidFill>
          <a:ln w="12700">
            <a:solidFill>
              <a:srgbClr val="9B59B6"/>
            </a:solidFill>
            <a:prstDash val="solid"/>
          </a:ln>
        </p:spPr>
      </p:sp>
      <p:sp>
        <p:nvSpPr>
          <p:cNvPr id="36" name="Text 34"/>
          <p:cNvSpPr/>
          <p:nvPr/>
        </p:nvSpPr>
        <p:spPr>
          <a:xfrm>
            <a:off x="91440" y="4590288"/>
            <a:ext cx="1600200" cy="292608"/>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Season Teardown</a:t>
            </a:r>
            <a:endParaRPr lang="en-US" sz="850" dirty="0"/>
          </a:p>
        </p:txBody>
      </p:sp>
      <p:sp>
        <p:nvSpPr>
          <p:cNvPr id="37" name="Shape 35"/>
          <p:cNvSpPr/>
          <p:nvPr/>
        </p:nvSpPr>
        <p:spPr>
          <a:xfrm>
            <a:off x="7589520" y="4626864"/>
            <a:ext cx="790042" cy="228600"/>
          </a:xfrm>
          <a:prstGeom prst="roundRect">
            <a:avLst>
              <a:gd name="adj" fmla="val 16000"/>
            </a:avLst>
          </a:prstGeom>
          <a:solidFill>
            <a:srgbClr val="6B7A8D"/>
          </a:solidFill>
          <a:ln w="12700">
            <a:solidFill>
              <a:srgbClr val="6B7A8D"/>
            </a:solidFill>
            <a:prstDash val="solid"/>
          </a:ln>
        </p:spPr>
      </p:sp>
      <p:sp>
        <p:nvSpPr>
          <p:cNvPr id="38" name="Text 36"/>
          <p:cNvSpPr/>
          <p:nvPr/>
        </p:nvSpPr>
        <p:spPr>
          <a:xfrm>
            <a:off x="3593592" y="1298448"/>
            <a:ext cx="1371600" cy="201168"/>
          </a:xfrm>
          <a:prstGeom prst="rect">
            <a:avLst/>
          </a:prstGeom>
          <a:noFill/>
          <a:ln/>
        </p:spPr>
        <p:txBody>
          <a:bodyPr wrap="square" rtlCol="0" anchor="ctr"/>
          <a:lstStyle/>
          <a:p>
            <a:pPr indent="0" marL="0">
              <a:buNone/>
            </a:pPr>
            <a:r>
              <a:rPr lang="en-US" sz="750" b="1" dirty="0">
                <a:solidFill>
                  <a:srgbClr val="CC3300"/>
                </a:solidFill>
                <a:latin typeface="Calibri" pitchFamily="34" charset="0"/>
                <a:ea typeface="Calibri" pitchFamily="34" charset="-122"/>
                <a:cs typeface="Calibri" pitchFamily="34" charset="-120"/>
              </a:rPr>
              <a:t>▼ Dec 1 Target Launch</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Executive Summary</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The core findings and recommendation at a glance</a:t>
            </a:r>
            <a:endParaRPr lang="en-US" sz="1200" dirty="0"/>
          </a:p>
        </p:txBody>
      </p:sp>
      <p:sp>
        <p:nvSpPr>
          <p:cNvPr id="4" name="Shape 2"/>
          <p:cNvSpPr/>
          <p:nvPr/>
        </p:nvSpPr>
        <p:spPr>
          <a:xfrm>
            <a:off x="365760" y="1143000"/>
            <a:ext cx="1993392" cy="1691640"/>
          </a:xfrm>
          <a:prstGeom prst="roundRect">
            <a:avLst>
              <a:gd name="adj" fmla="val 4324"/>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5" name="Text 3"/>
          <p:cNvSpPr/>
          <p:nvPr/>
        </p:nvSpPr>
        <p:spPr>
          <a:xfrm>
            <a:off x="365760" y="1207008"/>
            <a:ext cx="1993392" cy="640080"/>
          </a:xfrm>
          <a:prstGeom prst="rect">
            <a:avLst/>
          </a:prstGeom>
          <a:noFill/>
          <a:ln/>
        </p:spPr>
        <p:txBody>
          <a:bodyPr wrap="square" lIns="0" tIns="0" rIns="0" bIns="0" rtlCol="0" anchor="ctr"/>
          <a:lstStyle/>
          <a:p>
            <a:pPr algn="ctr" indent="0" marL="0">
              <a:buNone/>
            </a:pPr>
            <a:r>
              <a:rPr lang="en-US" sz="3200" b="1" dirty="0">
                <a:solidFill>
                  <a:srgbClr val="00B2C8"/>
                </a:solidFill>
                <a:latin typeface="Cambria" pitchFamily="34" charset="0"/>
                <a:ea typeface="Cambria" pitchFamily="34" charset="-122"/>
                <a:cs typeface="Cambria" pitchFamily="34" charset="-120"/>
              </a:rPr>
              <a:t>4 Months</a:t>
            </a:r>
            <a:endParaRPr lang="en-US" sz="3200" dirty="0"/>
          </a:p>
        </p:txBody>
      </p:sp>
      <p:sp>
        <p:nvSpPr>
          <p:cNvPr id="6" name="Text 4"/>
          <p:cNvSpPr/>
          <p:nvPr/>
        </p:nvSpPr>
        <p:spPr>
          <a:xfrm>
            <a:off x="365760" y="1874520"/>
            <a:ext cx="1993392" cy="320040"/>
          </a:xfrm>
          <a:prstGeom prst="rect">
            <a:avLst/>
          </a:prstGeom>
          <a:noFill/>
          <a:ln/>
        </p:spPr>
        <p:txBody>
          <a:bodyPr wrap="square" lIns="0" tIns="0" rIns="0" bIns="0" rtlCol="0" anchor="ctr"/>
          <a:lstStyle/>
          <a:p>
            <a:pPr algn="ctr" indent="0" marL="0">
              <a:buNone/>
            </a:pPr>
            <a:r>
              <a:rPr lang="en-US" sz="1100" b="1" dirty="0">
                <a:solidFill>
                  <a:srgbClr val="1B2B4B"/>
                </a:solidFill>
                <a:latin typeface="Calibri" pitchFamily="34" charset="0"/>
                <a:ea typeface="Calibri" pitchFamily="34" charset="-122"/>
                <a:cs typeface="Calibri" pitchFamily="34" charset="-120"/>
              </a:rPr>
              <a:t>Annual Revenue Gap</a:t>
            </a:r>
            <a:endParaRPr lang="en-US" sz="1100" dirty="0"/>
          </a:p>
        </p:txBody>
      </p:sp>
      <p:sp>
        <p:nvSpPr>
          <p:cNvPr id="7" name="Text 5"/>
          <p:cNvSpPr/>
          <p:nvPr/>
        </p:nvSpPr>
        <p:spPr>
          <a:xfrm>
            <a:off x="365760" y="2212848"/>
            <a:ext cx="1993392" cy="274320"/>
          </a:xfrm>
          <a:prstGeom prst="rect">
            <a:avLst/>
          </a:prstGeom>
          <a:noFill/>
          <a:ln/>
        </p:spPr>
        <p:txBody>
          <a:bodyPr wrap="square" lIns="0" tIns="0" rIns="0" bIns="0" rtlCol="0" anchor="ctr"/>
          <a:lstStyle/>
          <a:p>
            <a:pPr algn="ctr" indent="0" marL="0">
              <a:buNone/>
            </a:pPr>
            <a:r>
              <a:rPr lang="en-US" sz="900" dirty="0">
                <a:solidFill>
                  <a:srgbClr val="6B7A8D"/>
                </a:solidFill>
                <a:latin typeface="Calibri" pitchFamily="34" charset="0"/>
                <a:ea typeface="Calibri" pitchFamily="34" charset="-122"/>
                <a:cs typeface="Calibri" pitchFamily="34" charset="-120"/>
              </a:rPr>
              <a:t>Venue dark Nov–Mar</a:t>
            </a:r>
            <a:endParaRPr lang="en-US" sz="900" dirty="0"/>
          </a:p>
        </p:txBody>
      </p:sp>
      <p:sp>
        <p:nvSpPr>
          <p:cNvPr id="8" name="Shape 6"/>
          <p:cNvSpPr/>
          <p:nvPr/>
        </p:nvSpPr>
        <p:spPr>
          <a:xfrm>
            <a:off x="2514600" y="1143000"/>
            <a:ext cx="1993392" cy="1691640"/>
          </a:xfrm>
          <a:prstGeom prst="roundRect">
            <a:avLst>
              <a:gd name="adj" fmla="val 4324"/>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9" name="Text 7"/>
          <p:cNvSpPr/>
          <p:nvPr/>
        </p:nvSpPr>
        <p:spPr>
          <a:xfrm>
            <a:off x="2514600" y="1207008"/>
            <a:ext cx="1993392" cy="640080"/>
          </a:xfrm>
          <a:prstGeom prst="rect">
            <a:avLst/>
          </a:prstGeom>
          <a:noFill/>
          <a:ln/>
        </p:spPr>
        <p:txBody>
          <a:bodyPr wrap="square" lIns="0" tIns="0" rIns="0" bIns="0" rtlCol="0" anchor="ctr"/>
          <a:lstStyle/>
          <a:p>
            <a:pPr algn="ctr" indent="0" marL="0">
              <a:buNone/>
            </a:pPr>
            <a:r>
              <a:rPr lang="en-US" sz="3200" b="1" dirty="0">
                <a:solidFill>
                  <a:srgbClr val="00B2C8"/>
                </a:solidFill>
                <a:latin typeface="Cambria" pitchFamily="34" charset="0"/>
                <a:ea typeface="Cambria" pitchFamily="34" charset="-122"/>
                <a:cs typeface="Cambria" pitchFamily="34" charset="-120"/>
              </a:rPr>
              <a:t>$123K</a:t>
            </a:r>
            <a:endParaRPr lang="en-US" sz="3200" dirty="0"/>
          </a:p>
        </p:txBody>
      </p:sp>
      <p:sp>
        <p:nvSpPr>
          <p:cNvPr id="10" name="Text 8"/>
          <p:cNvSpPr/>
          <p:nvPr/>
        </p:nvSpPr>
        <p:spPr>
          <a:xfrm>
            <a:off x="2514600" y="1874520"/>
            <a:ext cx="1993392" cy="320040"/>
          </a:xfrm>
          <a:prstGeom prst="rect">
            <a:avLst/>
          </a:prstGeom>
          <a:noFill/>
          <a:ln/>
        </p:spPr>
        <p:txBody>
          <a:bodyPr wrap="square" lIns="0" tIns="0" rIns="0" bIns="0" rtlCol="0" anchor="ctr"/>
          <a:lstStyle/>
          <a:p>
            <a:pPr algn="ctr" indent="0" marL="0">
              <a:buNone/>
            </a:pPr>
            <a:r>
              <a:rPr lang="en-US" sz="1100" b="1" dirty="0">
                <a:solidFill>
                  <a:srgbClr val="1B2B4B"/>
                </a:solidFill>
                <a:latin typeface="Calibri" pitchFamily="34" charset="0"/>
                <a:ea typeface="Calibri" pitchFamily="34" charset="-122"/>
                <a:cs typeface="Calibri" pitchFamily="34" charset="-120"/>
              </a:rPr>
              <a:t>Rent-to-Buy Rink Cost</a:t>
            </a:r>
            <a:endParaRPr lang="en-US" sz="1100" dirty="0"/>
          </a:p>
        </p:txBody>
      </p:sp>
      <p:sp>
        <p:nvSpPr>
          <p:cNvPr id="11" name="Text 9"/>
          <p:cNvSpPr/>
          <p:nvPr/>
        </p:nvSpPr>
        <p:spPr>
          <a:xfrm>
            <a:off x="2514600" y="2212848"/>
            <a:ext cx="1993392" cy="274320"/>
          </a:xfrm>
          <a:prstGeom prst="rect">
            <a:avLst/>
          </a:prstGeom>
          <a:noFill/>
          <a:ln/>
        </p:spPr>
        <p:txBody>
          <a:bodyPr wrap="square" lIns="0" tIns="0" rIns="0" bIns="0" rtlCol="0" anchor="ctr"/>
          <a:lstStyle/>
          <a:p>
            <a:pPr algn="ctr" indent="0" marL="0">
              <a:buNone/>
            </a:pPr>
            <a:r>
              <a:rPr lang="en-US" sz="900" dirty="0">
                <a:solidFill>
                  <a:srgbClr val="6B7A8D"/>
                </a:solidFill>
                <a:latin typeface="Calibri" pitchFamily="34" charset="0"/>
                <a:ea typeface="Calibri" pitchFamily="34" charset="-122"/>
                <a:cs typeface="Calibri" pitchFamily="34" charset="-120"/>
              </a:rPr>
              <a:t>Iron Sleek Option 4</a:t>
            </a:r>
            <a:endParaRPr lang="en-US" sz="900" dirty="0"/>
          </a:p>
        </p:txBody>
      </p:sp>
      <p:sp>
        <p:nvSpPr>
          <p:cNvPr id="12" name="Shape 10"/>
          <p:cNvSpPr/>
          <p:nvPr/>
        </p:nvSpPr>
        <p:spPr>
          <a:xfrm>
            <a:off x="4663440" y="1143000"/>
            <a:ext cx="1993392" cy="1691640"/>
          </a:xfrm>
          <a:prstGeom prst="roundRect">
            <a:avLst>
              <a:gd name="adj" fmla="val 4324"/>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3" name="Text 11"/>
          <p:cNvSpPr/>
          <p:nvPr/>
        </p:nvSpPr>
        <p:spPr>
          <a:xfrm>
            <a:off x="4663440" y="1207008"/>
            <a:ext cx="1993392" cy="640080"/>
          </a:xfrm>
          <a:prstGeom prst="rect">
            <a:avLst/>
          </a:prstGeom>
          <a:noFill/>
          <a:ln/>
        </p:spPr>
        <p:txBody>
          <a:bodyPr wrap="square" lIns="0" tIns="0" rIns="0" bIns="0" rtlCol="0" anchor="ctr"/>
          <a:lstStyle/>
          <a:p>
            <a:pPr algn="ctr" indent="0" marL="0">
              <a:buNone/>
            </a:pPr>
            <a:r>
              <a:rPr lang="en-US" sz="3200" b="1" dirty="0">
                <a:solidFill>
                  <a:srgbClr val="00B2C8"/>
                </a:solidFill>
                <a:latin typeface="Cambria" pitchFamily="34" charset="0"/>
                <a:ea typeface="Cambria" pitchFamily="34" charset="-122"/>
                <a:cs typeface="Cambria" pitchFamily="34" charset="-120"/>
              </a:rPr>
              <a:t>$30,950</a:t>
            </a:r>
            <a:endParaRPr lang="en-US" sz="3200" dirty="0"/>
          </a:p>
        </p:txBody>
      </p:sp>
      <p:sp>
        <p:nvSpPr>
          <p:cNvPr id="14" name="Text 12"/>
          <p:cNvSpPr/>
          <p:nvPr/>
        </p:nvSpPr>
        <p:spPr>
          <a:xfrm>
            <a:off x="4663440" y="1874520"/>
            <a:ext cx="1993392" cy="320040"/>
          </a:xfrm>
          <a:prstGeom prst="rect">
            <a:avLst/>
          </a:prstGeom>
          <a:noFill/>
          <a:ln/>
        </p:spPr>
        <p:txBody>
          <a:bodyPr wrap="square" lIns="0" tIns="0" rIns="0" bIns="0" rtlCol="0" anchor="ctr"/>
          <a:lstStyle/>
          <a:p>
            <a:pPr algn="ctr" indent="0" marL="0">
              <a:buNone/>
            </a:pPr>
            <a:r>
              <a:rPr lang="en-US" sz="1100" b="1" dirty="0">
                <a:solidFill>
                  <a:srgbClr val="1B2B4B"/>
                </a:solidFill>
                <a:latin typeface="Calibri" pitchFamily="34" charset="0"/>
                <a:ea typeface="Calibri" pitchFamily="34" charset="-122"/>
                <a:cs typeface="Calibri" pitchFamily="34" charset="-120"/>
              </a:rPr>
              <a:t>Projected 2-Week Revenue</a:t>
            </a:r>
            <a:endParaRPr lang="en-US" sz="1100" dirty="0"/>
          </a:p>
        </p:txBody>
      </p:sp>
      <p:sp>
        <p:nvSpPr>
          <p:cNvPr id="15" name="Text 13"/>
          <p:cNvSpPr/>
          <p:nvPr/>
        </p:nvSpPr>
        <p:spPr>
          <a:xfrm>
            <a:off x="4663440" y="2212848"/>
            <a:ext cx="1993392" cy="274320"/>
          </a:xfrm>
          <a:prstGeom prst="rect">
            <a:avLst/>
          </a:prstGeom>
          <a:noFill/>
          <a:ln/>
        </p:spPr>
        <p:txBody>
          <a:bodyPr wrap="square" lIns="0" tIns="0" rIns="0" bIns="0" rtlCol="0" anchor="ctr"/>
          <a:lstStyle/>
          <a:p>
            <a:pPr algn="ctr" indent="0" marL="0">
              <a:buNone/>
            </a:pPr>
            <a:r>
              <a:rPr lang="en-US" sz="900" dirty="0">
                <a:solidFill>
                  <a:srgbClr val="6B7A8D"/>
                </a:solidFill>
                <a:latin typeface="Calibri" pitchFamily="34" charset="0"/>
                <a:ea typeface="Calibri" pitchFamily="34" charset="-122"/>
                <a:cs typeface="Calibri" pitchFamily="34" charset="-120"/>
              </a:rPr>
              <a:t>Opening period, Dec 1–14</a:t>
            </a:r>
            <a:endParaRPr lang="en-US" sz="900" dirty="0"/>
          </a:p>
        </p:txBody>
      </p:sp>
      <p:sp>
        <p:nvSpPr>
          <p:cNvPr id="16" name="Shape 14"/>
          <p:cNvSpPr/>
          <p:nvPr/>
        </p:nvSpPr>
        <p:spPr>
          <a:xfrm>
            <a:off x="6812280" y="1143000"/>
            <a:ext cx="1993392" cy="1691640"/>
          </a:xfrm>
          <a:prstGeom prst="roundRect">
            <a:avLst>
              <a:gd name="adj" fmla="val 4324"/>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7" name="Text 15"/>
          <p:cNvSpPr/>
          <p:nvPr/>
        </p:nvSpPr>
        <p:spPr>
          <a:xfrm>
            <a:off x="6812280" y="1207008"/>
            <a:ext cx="1993392" cy="640080"/>
          </a:xfrm>
          <a:prstGeom prst="rect">
            <a:avLst/>
          </a:prstGeom>
          <a:noFill/>
          <a:ln/>
        </p:spPr>
        <p:txBody>
          <a:bodyPr wrap="square" lIns="0" tIns="0" rIns="0" bIns="0" rtlCol="0" anchor="ctr"/>
          <a:lstStyle/>
          <a:p>
            <a:pPr algn="ctr" indent="0" marL="0">
              <a:buNone/>
            </a:pPr>
            <a:r>
              <a:rPr lang="en-US" sz="3200" b="1" dirty="0">
                <a:solidFill>
                  <a:srgbClr val="00B2C8"/>
                </a:solidFill>
                <a:latin typeface="Cambria" pitchFamily="34" charset="0"/>
                <a:ea typeface="Cambria" pitchFamily="34" charset="-122"/>
                <a:cs typeface="Cambria" pitchFamily="34" charset="-120"/>
              </a:rPr>
              <a:t>80+</a:t>
            </a:r>
            <a:endParaRPr lang="en-US" sz="3200" dirty="0"/>
          </a:p>
        </p:txBody>
      </p:sp>
      <p:sp>
        <p:nvSpPr>
          <p:cNvPr id="18" name="Text 16"/>
          <p:cNvSpPr/>
          <p:nvPr/>
        </p:nvSpPr>
        <p:spPr>
          <a:xfrm>
            <a:off x="6812280" y="1874520"/>
            <a:ext cx="1993392" cy="320040"/>
          </a:xfrm>
          <a:prstGeom prst="rect">
            <a:avLst/>
          </a:prstGeom>
          <a:noFill/>
          <a:ln/>
        </p:spPr>
        <p:txBody>
          <a:bodyPr wrap="square" lIns="0" tIns="0" rIns="0" bIns="0" rtlCol="0" anchor="ctr"/>
          <a:lstStyle/>
          <a:p>
            <a:pPr algn="ctr" indent="0" marL="0">
              <a:buNone/>
            </a:pPr>
            <a:r>
              <a:rPr lang="en-US" sz="1100" b="1" dirty="0">
                <a:solidFill>
                  <a:srgbClr val="1B2B4B"/>
                </a:solidFill>
                <a:latin typeface="Calibri" pitchFamily="34" charset="0"/>
                <a:ea typeface="Calibri" pitchFamily="34" charset="-122"/>
                <a:cs typeface="Calibri" pitchFamily="34" charset="-120"/>
              </a:rPr>
              <a:t>Skaters Per Session</a:t>
            </a:r>
            <a:endParaRPr lang="en-US" sz="1100" dirty="0"/>
          </a:p>
        </p:txBody>
      </p:sp>
      <p:sp>
        <p:nvSpPr>
          <p:cNvPr id="19" name="Text 17"/>
          <p:cNvSpPr/>
          <p:nvPr/>
        </p:nvSpPr>
        <p:spPr>
          <a:xfrm>
            <a:off x="6812280" y="2212848"/>
            <a:ext cx="1993392" cy="274320"/>
          </a:xfrm>
          <a:prstGeom prst="rect">
            <a:avLst/>
          </a:prstGeom>
          <a:noFill/>
          <a:ln/>
        </p:spPr>
        <p:txBody>
          <a:bodyPr wrap="square" lIns="0" tIns="0" rIns="0" bIns="0" rtlCol="0" anchor="ctr"/>
          <a:lstStyle/>
          <a:p>
            <a:pPr algn="ctr" indent="0" marL="0">
              <a:buNone/>
            </a:pPr>
            <a:r>
              <a:rPr lang="en-US" sz="900" dirty="0">
                <a:solidFill>
                  <a:srgbClr val="6B7A8D"/>
                </a:solidFill>
                <a:latin typeface="Calibri" pitchFamily="34" charset="0"/>
                <a:ea typeface="Calibri" pitchFamily="34" charset="-122"/>
                <a:cs typeface="Calibri" pitchFamily="34" charset="-120"/>
              </a:rPr>
              <a:t>Based on 44×80 ft rink</a:t>
            </a:r>
            <a:endParaRPr lang="en-US" sz="900" dirty="0"/>
          </a:p>
        </p:txBody>
      </p:sp>
      <p:sp>
        <p:nvSpPr>
          <p:cNvPr id="20" name="Text 18"/>
          <p:cNvSpPr/>
          <p:nvPr/>
        </p:nvSpPr>
        <p:spPr>
          <a:xfrm>
            <a:off x="457200" y="3063240"/>
            <a:ext cx="8229600" cy="777240"/>
          </a:xfrm>
          <a:prstGeom prst="rect">
            <a:avLst/>
          </a:prstGeom>
          <a:noFill/>
          <a:ln/>
        </p:spPr>
        <p:txBody>
          <a:bodyPr wrap="square" rtlCol="0" anchor="t"/>
          <a:lstStyle/>
          <a:p>
            <a:pPr algn="l" indent="0" marL="0">
              <a:buNone/>
            </a:pPr>
            <a:r>
              <a:rPr lang="en-US" sz="1200" dirty="0">
                <a:solidFill>
                  <a:srgbClr val="111B2E"/>
                </a:solidFill>
                <a:latin typeface="Calibri" pitchFamily="34" charset="0"/>
                <a:ea typeface="Calibri" pitchFamily="34" charset="-122"/>
                <a:cs typeface="Calibri" pitchFamily="34" charset="-120"/>
              </a:rPr>
              <a:t>Granary Live loses ~4 months of revenue potential each winter. This study evaluates converting the venue into a refrigerated outdoor ice rink with curling lanes and a Rail Jam launch event. Based on vendor quotes from Iron Sleek Outdoor Rink Systems, competitive benchmarking, and a detailed revenue model, the project is financially viable with a path to profitability in Year 1.</a:t>
            </a:r>
            <a:endParaRPr lang="en-US" sz="1200" dirty="0"/>
          </a:p>
        </p:txBody>
      </p:sp>
      <p:sp>
        <p:nvSpPr>
          <p:cNvPr id="21" name="Shape 19"/>
          <p:cNvSpPr/>
          <p:nvPr/>
        </p:nvSpPr>
        <p:spPr>
          <a:xfrm>
            <a:off x="457200" y="3931920"/>
            <a:ext cx="8229600" cy="640080"/>
          </a:xfrm>
          <a:prstGeom prst="roundRect">
            <a:avLst>
              <a:gd name="adj" fmla="val 11429"/>
            </a:avLst>
          </a:prstGeom>
          <a:solidFill>
            <a:srgbClr val="1B2B4B"/>
          </a:solidFill>
          <a:ln w="12700">
            <a:solidFill>
              <a:srgbClr val="1B2B4B"/>
            </a:solidFill>
            <a:prstDash val="solid"/>
          </a:ln>
        </p:spPr>
      </p:sp>
      <p:sp>
        <p:nvSpPr>
          <p:cNvPr id="22" name="Text 20"/>
          <p:cNvSpPr/>
          <p:nvPr/>
        </p:nvSpPr>
        <p:spPr>
          <a:xfrm>
            <a:off x="548640" y="3977640"/>
            <a:ext cx="8046720" cy="548640"/>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Recommendation: Proceed with Rink Set Option 4 (44×80 ft + 2 curling lanes) for Winter 2025–26 targeting December 1 launch.</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B2B4B"/>
        </a:solidFill>
      </p:bgPr>
    </p:bg>
    <p:spTree>
      <p:nvGrpSpPr>
        <p:cNvPr id="1" name=""/>
        <p:cNvGrpSpPr/>
        <p:nvPr/>
      </p:nvGrpSpPr>
      <p:grpSpPr>
        <a:xfrm>
          <a:off x="0" y="0"/>
          <a:ext cx="0" cy="0"/>
          <a:chOff x="0" y="0"/>
          <a:chExt cx="0" cy="0"/>
        </a:xfrm>
      </p:grpSpPr>
      <p:sp>
        <p:nvSpPr>
          <p:cNvPr id="2" name="Shape 0"/>
          <p:cNvSpPr/>
          <p:nvPr/>
        </p:nvSpPr>
        <p:spPr>
          <a:xfrm>
            <a:off x="0" y="4983480"/>
            <a:ext cx="9144000" cy="160020"/>
          </a:xfrm>
          <a:prstGeom prst="rect">
            <a:avLst/>
          </a:prstGeom>
          <a:solidFill>
            <a:srgbClr val="00B2C8">
              <a:alpha val="80000"/>
            </a:srgbClr>
          </a:solidFill>
          <a:ln w="12700">
            <a:solidFill>
              <a:srgbClr val="00B2C8"/>
            </a:solidFill>
            <a:prstDash val="solid"/>
          </a:ln>
        </p:spPr>
      </p:sp>
      <p:sp>
        <p:nvSpPr>
          <p:cNvPr id="3" name="Shape 1"/>
          <p:cNvSpPr/>
          <p:nvPr/>
        </p:nvSpPr>
        <p:spPr>
          <a:xfrm>
            <a:off x="457200" y="292608"/>
            <a:ext cx="1463040" cy="256032"/>
          </a:xfrm>
          <a:prstGeom prst="roundRect">
            <a:avLst>
              <a:gd name="adj" fmla="val 50000"/>
            </a:avLst>
          </a:prstGeom>
          <a:solidFill>
            <a:srgbClr val="00B2C8"/>
          </a:solidFill>
          <a:ln w="12700">
            <a:solidFill>
              <a:srgbClr val="00B2C8"/>
            </a:solidFill>
            <a:prstDash val="solid"/>
          </a:ln>
        </p:spPr>
      </p:sp>
      <p:sp>
        <p:nvSpPr>
          <p:cNvPr id="4" name="Text 2"/>
          <p:cNvSpPr/>
          <p:nvPr/>
        </p:nvSpPr>
        <p:spPr>
          <a:xfrm>
            <a:off x="457200" y="292608"/>
            <a:ext cx="1463040" cy="256032"/>
          </a:xfrm>
          <a:prstGeom prst="rect">
            <a:avLst/>
          </a:prstGeom>
          <a:noFill/>
          <a:ln/>
        </p:spPr>
        <p:txBody>
          <a:bodyPr wrap="square" lIns="0" tIns="0" rIns="0" bIns="0" rtlCol="0" anchor="ctr"/>
          <a:lstStyle/>
          <a:p>
            <a:pPr algn="ctr" indent="0" marL="0">
              <a:buNone/>
            </a:pPr>
            <a:r>
              <a:rPr lang="en-US" sz="700" b="1" dirty="0">
                <a:solidFill>
                  <a:srgbClr val="FFFFFF"/>
                </a:solidFill>
              </a:rPr>
              <a:t>FINAL RECOMMENDATION</a:t>
            </a:r>
            <a:endParaRPr lang="en-US" sz="700" dirty="0"/>
          </a:p>
        </p:txBody>
      </p:sp>
      <p:sp>
        <p:nvSpPr>
          <p:cNvPr id="5" name="Text 3"/>
          <p:cNvSpPr/>
          <p:nvPr/>
        </p:nvSpPr>
        <p:spPr>
          <a:xfrm>
            <a:off x="457200" y="621792"/>
            <a:ext cx="8229600" cy="82296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Proceed with Granary Live Winter Activation</a:t>
            </a:r>
            <a:endParaRPr lang="en-US" sz="3400" dirty="0"/>
          </a:p>
        </p:txBody>
      </p:sp>
      <p:sp>
        <p:nvSpPr>
          <p:cNvPr id="6" name="Shape 4"/>
          <p:cNvSpPr/>
          <p:nvPr/>
        </p:nvSpPr>
        <p:spPr>
          <a:xfrm>
            <a:off x="457200" y="1508760"/>
            <a:ext cx="8229600" cy="1234440"/>
          </a:xfrm>
          <a:prstGeom prst="roundRect">
            <a:avLst>
              <a:gd name="adj" fmla="val 7407"/>
            </a:avLst>
          </a:prstGeom>
          <a:solidFill>
            <a:srgbClr val="243455"/>
          </a:solidFill>
          <a:ln w="12700">
            <a:solidFill>
              <a:srgbClr val="00B2C8"/>
            </a:solidFill>
            <a:prstDash val="solid"/>
          </a:ln>
          <a:effectLst>
            <a:outerShdw sx="100000" sy="100000" kx="0" ky="0" algn="bl" rotWithShape="0" blurRad="101600" dist="38100" dir="2700000">
              <a:srgbClr val="000000">
                <a:alpha val="12000"/>
              </a:srgbClr>
            </a:outerShdw>
          </a:effectLst>
        </p:spPr>
      </p:sp>
      <p:sp>
        <p:nvSpPr>
          <p:cNvPr id="7" name="Text 5"/>
          <p:cNvSpPr/>
          <p:nvPr/>
        </p:nvSpPr>
        <p:spPr>
          <a:xfrm>
            <a:off x="594360" y="1600200"/>
            <a:ext cx="7955280" cy="1078992"/>
          </a:xfrm>
          <a:prstGeom prst="rect">
            <a:avLst/>
          </a:prstGeom>
          <a:noFill/>
          <a:ln/>
        </p:spPr>
        <p:txBody>
          <a:bodyPr wrap="square" rtlCol="0" anchor="ctr"/>
          <a:lstStyle/>
          <a:p>
            <a:pPr indent="0" marL="0">
              <a:buNone/>
            </a:pPr>
            <a:r>
              <a:rPr lang="en-US" sz="1100" dirty="0">
                <a:solidFill>
                  <a:srgbClr val="FFFFFF"/>
                </a:solidFill>
                <a:latin typeface="Calibri" pitchFamily="34" charset="0"/>
                <a:ea typeface="Calibri" pitchFamily="34" charset="-122"/>
                <a:cs typeface="Calibri" pitchFamily="34" charset="-120"/>
              </a:rPr>
              <a:t>Recommended Action: Execute Rink Set Option 4 (44×80 ft rink + 2 curling lanes) via the Iron Sleek rent-to-buy program. Target December 1, 2025 launch with ShredFest Rail Jam on December 14. Total Year 1 upfront capital of ~$42,500 against a projected full-season revenue of ~$291,000 represents a compelling ROI on an asset that would otherwise sit dormant.</a:t>
            </a:r>
            <a:endParaRPr lang="en-US" sz="1100" dirty="0"/>
          </a:p>
        </p:txBody>
      </p:sp>
      <p:sp>
        <p:nvSpPr>
          <p:cNvPr id="8" name="Shape 6"/>
          <p:cNvSpPr/>
          <p:nvPr/>
        </p:nvSpPr>
        <p:spPr>
          <a:xfrm>
            <a:off x="347472" y="2880360"/>
            <a:ext cx="2715768" cy="1417320"/>
          </a:xfrm>
          <a:prstGeom prst="roundRect">
            <a:avLst>
              <a:gd name="adj" fmla="val 5161"/>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9" name="Text 7"/>
          <p:cNvSpPr/>
          <p:nvPr/>
        </p:nvSpPr>
        <p:spPr>
          <a:xfrm>
            <a:off x="484632" y="2971800"/>
            <a:ext cx="2450592" cy="320040"/>
          </a:xfrm>
          <a:prstGeom prst="rect">
            <a:avLst/>
          </a:prstGeom>
          <a:noFill/>
          <a:ln/>
        </p:spPr>
        <p:txBody>
          <a:bodyPr wrap="square" rtlCol="0" anchor="ctr"/>
          <a:lstStyle/>
          <a:p>
            <a:pPr indent="0" marL="0">
              <a:buNone/>
            </a:pPr>
            <a:r>
              <a:rPr lang="en-US" sz="1050" b="1" dirty="0">
                <a:solidFill>
                  <a:srgbClr val="00B2C8"/>
                </a:solidFill>
                <a:latin typeface="Cambria" pitchFamily="34" charset="0"/>
                <a:ea typeface="Cambria" pitchFamily="34" charset="-122"/>
                <a:cs typeface="Cambria" pitchFamily="34" charset="-120"/>
              </a:rPr>
              <a:t>Condition 1: Venue Approval</a:t>
            </a:r>
            <a:endParaRPr lang="en-US" sz="1050" dirty="0"/>
          </a:p>
        </p:txBody>
      </p:sp>
      <p:sp>
        <p:nvSpPr>
          <p:cNvPr id="10" name="Text 8"/>
          <p:cNvSpPr/>
          <p:nvPr/>
        </p:nvSpPr>
        <p:spPr>
          <a:xfrm>
            <a:off x="484632" y="3337560"/>
            <a:ext cx="2450592" cy="804672"/>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Leadership sign-off and budget allocation by September 2025 to meet Iron Sleek's production timeline.</a:t>
            </a:r>
            <a:endParaRPr lang="en-US" sz="950" dirty="0"/>
          </a:p>
        </p:txBody>
      </p:sp>
      <p:sp>
        <p:nvSpPr>
          <p:cNvPr id="11" name="Shape 9"/>
          <p:cNvSpPr/>
          <p:nvPr/>
        </p:nvSpPr>
        <p:spPr>
          <a:xfrm>
            <a:off x="3200400" y="2880360"/>
            <a:ext cx="2715768" cy="1417320"/>
          </a:xfrm>
          <a:prstGeom prst="roundRect">
            <a:avLst>
              <a:gd name="adj" fmla="val 5161"/>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2" name="Text 10"/>
          <p:cNvSpPr/>
          <p:nvPr/>
        </p:nvSpPr>
        <p:spPr>
          <a:xfrm>
            <a:off x="3337560" y="2971800"/>
            <a:ext cx="2450592" cy="320040"/>
          </a:xfrm>
          <a:prstGeom prst="rect">
            <a:avLst/>
          </a:prstGeom>
          <a:noFill/>
          <a:ln/>
        </p:spPr>
        <p:txBody>
          <a:bodyPr wrap="square" rtlCol="0" anchor="ctr"/>
          <a:lstStyle/>
          <a:p>
            <a:pPr indent="0" marL="0">
              <a:buNone/>
            </a:pPr>
            <a:r>
              <a:rPr lang="en-US" sz="1050" b="1" dirty="0">
                <a:solidFill>
                  <a:srgbClr val="00B2C8"/>
                </a:solidFill>
                <a:latin typeface="Cambria" pitchFamily="34" charset="0"/>
                <a:ea typeface="Cambria" pitchFamily="34" charset="-122"/>
                <a:cs typeface="Cambria" pitchFamily="34" charset="-120"/>
              </a:rPr>
              <a:t>Condition 2: Permit Clearance</a:t>
            </a:r>
            <a:endParaRPr lang="en-US" sz="1050" dirty="0"/>
          </a:p>
        </p:txBody>
      </p:sp>
      <p:sp>
        <p:nvSpPr>
          <p:cNvPr id="13" name="Text 11"/>
          <p:cNvSpPr/>
          <p:nvPr/>
        </p:nvSpPr>
        <p:spPr>
          <a:xfrm>
            <a:off x="3337560" y="3337560"/>
            <a:ext cx="2450592" cy="804672"/>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Confirm SLC zoning allows temporary refrigerated rink installation on Granary Live grounds.</a:t>
            </a:r>
            <a:endParaRPr lang="en-US" sz="950" dirty="0"/>
          </a:p>
        </p:txBody>
      </p:sp>
      <p:sp>
        <p:nvSpPr>
          <p:cNvPr id="14" name="Shape 12"/>
          <p:cNvSpPr/>
          <p:nvPr/>
        </p:nvSpPr>
        <p:spPr>
          <a:xfrm>
            <a:off x="6053328" y="2880360"/>
            <a:ext cx="2715768" cy="1417320"/>
          </a:xfrm>
          <a:prstGeom prst="roundRect">
            <a:avLst>
              <a:gd name="adj" fmla="val 5161"/>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5" name="Text 13"/>
          <p:cNvSpPr/>
          <p:nvPr/>
        </p:nvSpPr>
        <p:spPr>
          <a:xfrm>
            <a:off x="6190488" y="2971800"/>
            <a:ext cx="2450592" cy="320040"/>
          </a:xfrm>
          <a:prstGeom prst="rect">
            <a:avLst/>
          </a:prstGeom>
          <a:noFill/>
          <a:ln/>
        </p:spPr>
        <p:txBody>
          <a:bodyPr wrap="square" rtlCol="0" anchor="ctr"/>
          <a:lstStyle/>
          <a:p>
            <a:pPr indent="0" marL="0">
              <a:buNone/>
            </a:pPr>
            <a:r>
              <a:rPr lang="en-US" sz="1050" b="1" dirty="0">
                <a:solidFill>
                  <a:srgbClr val="00B2C8"/>
                </a:solidFill>
                <a:latin typeface="Cambria" pitchFamily="34" charset="0"/>
                <a:ea typeface="Cambria" pitchFamily="34" charset="-122"/>
                <a:cs typeface="Cambria" pitchFamily="34" charset="-120"/>
              </a:rPr>
              <a:t>Condition 3: Anchor Sponsors</a:t>
            </a:r>
            <a:endParaRPr lang="en-US" sz="1050" dirty="0"/>
          </a:p>
        </p:txBody>
      </p:sp>
      <p:sp>
        <p:nvSpPr>
          <p:cNvPr id="16" name="Text 14"/>
          <p:cNvSpPr/>
          <p:nvPr/>
        </p:nvSpPr>
        <p:spPr>
          <a:xfrm>
            <a:off x="6190488" y="3337560"/>
            <a:ext cx="2450592" cy="804672"/>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Secure 2+ sponsors from engaged list (Demon United, Monster, Salomon) to partially offset Rail Jam production cost.</a:t>
            </a:r>
            <a:endParaRPr lang="en-US" sz="950" dirty="0"/>
          </a:p>
        </p:txBody>
      </p:sp>
      <p:sp>
        <p:nvSpPr>
          <p:cNvPr id="17" name="Text 15"/>
          <p:cNvSpPr/>
          <p:nvPr/>
        </p:nvSpPr>
        <p:spPr>
          <a:xfrm>
            <a:off x="457200" y="4800600"/>
            <a:ext cx="8229600" cy="256032"/>
          </a:xfrm>
          <a:prstGeom prst="rect">
            <a:avLst/>
          </a:prstGeom>
          <a:noFill/>
          <a:ln/>
        </p:spPr>
        <p:txBody>
          <a:bodyPr wrap="square" rtlCol="0" anchor="ctr"/>
          <a:lstStyle/>
          <a:p>
            <a:pPr indent="0" marL="0">
              <a:buNone/>
            </a:pPr>
            <a:r>
              <a:rPr lang="en-US" sz="900" b="1" dirty="0">
                <a:solidFill>
                  <a:srgbClr val="FFFFFF"/>
                </a:solidFill>
                <a:latin typeface="Calibri" pitchFamily="34" charset="0"/>
                <a:ea typeface="Calibri" pitchFamily="34" charset="-122"/>
                <a:cs typeface="Calibri" pitchFamily="34" charset="-120"/>
              </a:rPr>
              <a:t>Declan Murray  </a:t>
            </a:r>
            <a:pPr indent="0" marL="0">
              <a:buNone/>
            </a:pPr>
            <a:r>
              <a:rPr lang="en-US" sz="900" dirty="0">
                <a:solidFill>
                  <a:srgbClr val="6B7A8D"/>
                </a:solidFill>
                <a:latin typeface="Calibri" pitchFamily="34" charset="0"/>
                <a:ea typeface="Calibri" pitchFamily="34" charset="-122"/>
                <a:cs typeface="Calibri" pitchFamily="34" charset="-120"/>
              </a:rPr>
              <a:t>|  Revenue &amp; Operations Strategy  |  Realine Hospitality Group  |  2024–2025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Project Overview</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Scope, timeline, and my role in the initiative</a:t>
            </a:r>
            <a:endParaRPr lang="en-US" sz="1200" dirty="0"/>
          </a:p>
        </p:txBody>
      </p:sp>
      <p:sp>
        <p:nvSpPr>
          <p:cNvPr id="4" name="Shape 2"/>
          <p:cNvSpPr/>
          <p:nvPr/>
        </p:nvSpPr>
        <p:spPr>
          <a:xfrm>
            <a:off x="365760" y="1097280"/>
            <a:ext cx="3840480" cy="3474720"/>
          </a:xfrm>
          <a:prstGeom prst="roundRect">
            <a:avLst>
              <a:gd name="adj" fmla="val 2105"/>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5" name="Text 3"/>
          <p:cNvSpPr/>
          <p:nvPr/>
        </p:nvSpPr>
        <p:spPr>
          <a:xfrm>
            <a:off x="502920" y="1207008"/>
            <a:ext cx="3566160" cy="347472"/>
          </a:xfrm>
          <a:prstGeom prst="rect">
            <a:avLst/>
          </a:prstGeom>
          <a:noFill/>
          <a:ln/>
        </p:spPr>
        <p:txBody>
          <a:bodyPr wrap="square" rtlCol="0" anchor="ctr"/>
          <a:lstStyle/>
          <a:p>
            <a:pPr indent="0" marL="0">
              <a:buNone/>
            </a:pPr>
            <a:r>
              <a:rPr lang="en-US" sz="1300" b="1" dirty="0">
                <a:solidFill>
                  <a:srgbClr val="1B2B4B"/>
                </a:solidFill>
                <a:latin typeface="Cambria" pitchFamily="34" charset="0"/>
                <a:ea typeface="Cambria" pitchFamily="34" charset="-122"/>
                <a:cs typeface="Cambria" pitchFamily="34" charset="-120"/>
              </a:rPr>
              <a:t>My Role &amp; Responsibilities</a:t>
            </a:r>
            <a:endParaRPr lang="en-US" sz="1300" dirty="0"/>
          </a:p>
        </p:txBody>
      </p:sp>
      <p:sp>
        <p:nvSpPr>
          <p:cNvPr id="6" name="Text 4"/>
          <p:cNvSpPr/>
          <p:nvPr/>
        </p:nvSpPr>
        <p:spPr>
          <a:xfrm>
            <a:off x="502920" y="1572768"/>
            <a:ext cx="3566160" cy="2834640"/>
          </a:xfrm>
          <a:prstGeom prst="rect">
            <a:avLst/>
          </a:prstGeom>
          <a:noFill/>
          <a:ln/>
        </p:spPr>
        <p:txBody>
          <a:bodyPr wrap="square" rtlCol="0" anchor="t"/>
          <a:lstStyle/>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Opportunity identification &amp; framing</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Market research — SLC winter entertainment</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Competitive analysis of existing ice rinks</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Vendor outreach &amp; quote comparison</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Revenue modeling &amp; financial projections</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Rail Jam event concept development</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Sponsor outreach — 5 brands engaged</a:t>
            </a:r>
            <a:endParaRPr lang="en-US" sz="1100" dirty="0"/>
          </a:p>
          <a:p>
            <a:pPr marL="342900" indent="-342900">
              <a:spcAft>
                <a:spcPts val="400"/>
              </a:spcAft>
              <a:buSzPct val="100000"/>
              <a:buChar char="•"/>
            </a:pPr>
            <a:r>
              <a:rPr lang="en-US" sz="1100" dirty="0">
                <a:solidFill>
                  <a:srgbClr val="111B2E"/>
                </a:solidFill>
                <a:latin typeface="Calibri" pitchFamily="34" charset="0"/>
                <a:ea typeface="Calibri" pitchFamily="34" charset="-122"/>
                <a:cs typeface="Calibri" pitchFamily="34" charset="-120"/>
              </a:rPr>
              <a:t>Leadership presentation &amp; recommendation</a:t>
            </a:r>
            <a:endParaRPr lang="en-US" sz="1100" dirty="0"/>
          </a:p>
        </p:txBody>
      </p:sp>
      <p:sp>
        <p:nvSpPr>
          <p:cNvPr id="7" name="Shape 5"/>
          <p:cNvSpPr/>
          <p:nvPr/>
        </p:nvSpPr>
        <p:spPr>
          <a:xfrm>
            <a:off x="4480560" y="1097280"/>
            <a:ext cx="4206240" cy="1627632"/>
          </a:xfrm>
          <a:prstGeom prst="roundRect">
            <a:avLst>
              <a:gd name="adj" fmla="val 4494"/>
            </a:avLst>
          </a:prstGeom>
          <a:solidFill>
            <a:srgbClr val="1B2B4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8" name="Text 6"/>
          <p:cNvSpPr/>
          <p:nvPr/>
        </p:nvSpPr>
        <p:spPr>
          <a:xfrm>
            <a:off x="4617720" y="1207008"/>
            <a:ext cx="3840480" cy="256032"/>
          </a:xfrm>
          <a:prstGeom prst="rect">
            <a:avLst/>
          </a:prstGeom>
          <a:noFill/>
          <a:ln/>
        </p:spPr>
        <p:txBody>
          <a:bodyPr wrap="square" rtlCol="0" anchor="ctr"/>
          <a:lstStyle/>
          <a:p>
            <a:pPr indent="0" marL="0">
              <a:buNone/>
            </a:pPr>
            <a:r>
              <a:rPr lang="en-US" sz="900" b="1" dirty="0">
                <a:solidFill>
                  <a:srgbClr val="00B2C8"/>
                </a:solidFill>
                <a:latin typeface="Calibri" pitchFamily="34" charset="0"/>
                <a:ea typeface="Calibri" pitchFamily="34" charset="-122"/>
                <a:cs typeface="Calibri" pitchFamily="34" charset="-120"/>
              </a:rPr>
              <a:t>Employer</a:t>
            </a:r>
            <a:endParaRPr lang="en-US" sz="900" dirty="0"/>
          </a:p>
        </p:txBody>
      </p:sp>
      <p:sp>
        <p:nvSpPr>
          <p:cNvPr id="9" name="Text 7"/>
          <p:cNvSpPr/>
          <p:nvPr/>
        </p:nvSpPr>
        <p:spPr>
          <a:xfrm>
            <a:off x="4617720" y="1463040"/>
            <a:ext cx="3840480" cy="256032"/>
          </a:xfrm>
          <a:prstGeom prst="rect">
            <a:avLst/>
          </a:prstGeom>
          <a:noFill/>
          <a:ln/>
        </p:spPr>
        <p:txBody>
          <a:bodyPr wrap="square" rtlCol="0" anchor="ctr"/>
          <a:lstStyle/>
          <a:p>
            <a:pPr indent="0" marL="0">
              <a:buNone/>
            </a:pPr>
            <a:r>
              <a:rPr lang="en-US" sz="1200" dirty="0">
                <a:solidFill>
                  <a:srgbClr val="FFFFFF"/>
                </a:solidFill>
                <a:latin typeface="Calibri" pitchFamily="34" charset="0"/>
                <a:ea typeface="Calibri" pitchFamily="34" charset="-122"/>
                <a:cs typeface="Calibri" pitchFamily="34" charset="-120"/>
              </a:rPr>
              <a:t>Realine Hospitality Group / LNE Presents</a:t>
            </a:r>
            <a:endParaRPr lang="en-US" sz="1200" dirty="0"/>
          </a:p>
        </p:txBody>
      </p:sp>
      <p:sp>
        <p:nvSpPr>
          <p:cNvPr id="10" name="Text 8"/>
          <p:cNvSpPr/>
          <p:nvPr/>
        </p:nvSpPr>
        <p:spPr>
          <a:xfrm>
            <a:off x="4617720" y="1737360"/>
            <a:ext cx="3840480" cy="256032"/>
          </a:xfrm>
          <a:prstGeom prst="rect">
            <a:avLst/>
          </a:prstGeom>
          <a:noFill/>
          <a:ln/>
        </p:spPr>
        <p:txBody>
          <a:bodyPr wrap="square" rtlCol="0" anchor="ctr"/>
          <a:lstStyle/>
          <a:p>
            <a:pPr indent="0" marL="0">
              <a:buNone/>
            </a:pPr>
            <a:r>
              <a:rPr lang="en-US" sz="900" b="1" dirty="0">
                <a:solidFill>
                  <a:srgbClr val="00B2C8"/>
                </a:solidFill>
                <a:latin typeface="Calibri" pitchFamily="34" charset="0"/>
                <a:ea typeface="Calibri" pitchFamily="34" charset="-122"/>
                <a:cs typeface="Calibri" pitchFamily="34" charset="-120"/>
              </a:rPr>
              <a:t>Venue</a:t>
            </a:r>
            <a:endParaRPr lang="en-US" sz="900" dirty="0"/>
          </a:p>
        </p:txBody>
      </p:sp>
      <p:sp>
        <p:nvSpPr>
          <p:cNvPr id="11" name="Text 9"/>
          <p:cNvSpPr/>
          <p:nvPr/>
        </p:nvSpPr>
        <p:spPr>
          <a:xfrm>
            <a:off x="4617720" y="1993392"/>
            <a:ext cx="3840480" cy="256032"/>
          </a:xfrm>
          <a:prstGeom prst="rect">
            <a:avLst/>
          </a:prstGeom>
          <a:noFill/>
          <a:ln/>
        </p:spPr>
        <p:txBody>
          <a:bodyPr wrap="square" rtlCol="0" anchor="ctr"/>
          <a:lstStyle/>
          <a:p>
            <a:pPr indent="0" marL="0">
              <a:buNone/>
            </a:pPr>
            <a:r>
              <a:rPr lang="en-US" sz="1200" dirty="0">
                <a:solidFill>
                  <a:srgbClr val="FFFFFF"/>
                </a:solidFill>
                <a:latin typeface="Calibri" pitchFamily="34" charset="0"/>
                <a:ea typeface="Calibri" pitchFamily="34" charset="-122"/>
                <a:cs typeface="Calibri" pitchFamily="34" charset="-120"/>
              </a:rPr>
              <a:t>Granary Live — Salt Lake City, UT</a:t>
            </a:r>
            <a:endParaRPr lang="en-US" sz="1200" dirty="0"/>
          </a:p>
        </p:txBody>
      </p:sp>
      <p:sp>
        <p:nvSpPr>
          <p:cNvPr id="12" name="Text 10"/>
          <p:cNvSpPr/>
          <p:nvPr/>
        </p:nvSpPr>
        <p:spPr>
          <a:xfrm>
            <a:off x="4617720" y="2267712"/>
            <a:ext cx="3840480" cy="256032"/>
          </a:xfrm>
          <a:prstGeom prst="rect">
            <a:avLst/>
          </a:prstGeom>
          <a:noFill/>
          <a:ln/>
        </p:spPr>
        <p:txBody>
          <a:bodyPr wrap="square" rtlCol="0" anchor="ctr"/>
          <a:lstStyle/>
          <a:p>
            <a:pPr indent="0" marL="0">
              <a:buNone/>
            </a:pPr>
            <a:r>
              <a:rPr lang="en-US" sz="900" b="1" dirty="0">
                <a:solidFill>
                  <a:srgbClr val="00B2C8"/>
                </a:solidFill>
                <a:latin typeface="Calibri" pitchFamily="34" charset="0"/>
                <a:ea typeface="Calibri" pitchFamily="34" charset="-122"/>
                <a:cs typeface="Calibri" pitchFamily="34" charset="-120"/>
              </a:rPr>
              <a:t>Project Period</a:t>
            </a:r>
            <a:endParaRPr lang="en-US" sz="900" dirty="0"/>
          </a:p>
        </p:txBody>
      </p:sp>
      <p:sp>
        <p:nvSpPr>
          <p:cNvPr id="13" name="Text 11"/>
          <p:cNvSpPr/>
          <p:nvPr/>
        </p:nvSpPr>
        <p:spPr>
          <a:xfrm>
            <a:off x="4617720" y="2523744"/>
            <a:ext cx="3840480" cy="256032"/>
          </a:xfrm>
          <a:prstGeom prst="rect">
            <a:avLst/>
          </a:prstGeom>
          <a:noFill/>
          <a:ln/>
        </p:spPr>
        <p:txBody>
          <a:bodyPr wrap="square" rtlCol="0" anchor="ctr"/>
          <a:lstStyle/>
          <a:p>
            <a:pPr indent="0" marL="0">
              <a:buNone/>
            </a:pPr>
            <a:r>
              <a:rPr lang="en-US" sz="1200" dirty="0">
                <a:solidFill>
                  <a:srgbClr val="FFFFFF"/>
                </a:solidFill>
                <a:latin typeface="Calibri" pitchFamily="34" charset="0"/>
                <a:ea typeface="Calibri" pitchFamily="34" charset="-122"/>
                <a:cs typeface="Calibri" pitchFamily="34" charset="-120"/>
              </a:rPr>
              <a:t>Fall 2024 — Spring 2025</a:t>
            </a:r>
            <a:endParaRPr lang="en-US" sz="1200" dirty="0"/>
          </a:p>
        </p:txBody>
      </p:sp>
      <p:sp>
        <p:nvSpPr>
          <p:cNvPr id="14" name="Shape 12"/>
          <p:cNvSpPr/>
          <p:nvPr/>
        </p:nvSpPr>
        <p:spPr>
          <a:xfrm>
            <a:off x="4480560" y="2852928"/>
            <a:ext cx="4206240" cy="1719072"/>
          </a:xfrm>
          <a:prstGeom prst="roundRect">
            <a:avLst>
              <a:gd name="adj" fmla="val 4255"/>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5" name="Text 13"/>
          <p:cNvSpPr/>
          <p:nvPr/>
        </p:nvSpPr>
        <p:spPr>
          <a:xfrm>
            <a:off x="4617720" y="2962656"/>
            <a:ext cx="384048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Deliverables Produced</a:t>
            </a:r>
            <a:endParaRPr lang="en-US" sz="1100" dirty="0"/>
          </a:p>
        </p:txBody>
      </p:sp>
      <p:sp>
        <p:nvSpPr>
          <p:cNvPr id="16" name="Text 14"/>
          <p:cNvSpPr/>
          <p:nvPr/>
        </p:nvSpPr>
        <p:spPr>
          <a:xfrm>
            <a:off x="4617720" y="3273552"/>
            <a:ext cx="3931920" cy="1188720"/>
          </a:xfrm>
          <a:prstGeom prst="rect">
            <a:avLst/>
          </a:prstGeom>
          <a:noFill/>
          <a:ln/>
        </p:spPr>
        <p:txBody>
          <a:bodyPr wrap="square" rtlCol="0" anchor="ctr"/>
          <a:lstStyle/>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Vendor RFQ and quote analysis</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Preliminary financial model</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Rail Jam event spec &amp; vendor brief</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Sponsor prospect list</a:t>
            </a:r>
            <a:endParaRPr lang="en-US" sz="1000" dirty="0"/>
          </a:p>
          <a:p>
            <a:pPr marL="342900" indent="-342900">
              <a:buSzPct val="100000"/>
              <a:buChar char="•"/>
            </a:pPr>
            <a:r>
              <a:rPr lang="en-US" sz="1000" dirty="0">
                <a:solidFill>
                  <a:srgbClr val="111B2E"/>
                </a:solidFill>
                <a:latin typeface="Calibri" pitchFamily="34" charset="0"/>
                <a:ea typeface="Calibri" pitchFamily="34" charset="-122"/>
                <a:cs typeface="Calibri" pitchFamily="34" charset="-120"/>
              </a:rPr>
              <a:t>Leadership recommendation deck</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B2B4B"/>
        </a:solidFill>
      </p:bgPr>
    </p:bg>
    <p:spTree>
      <p:nvGrpSpPr>
        <p:cNvPr id="1" name=""/>
        <p:cNvGrpSpPr/>
        <p:nvPr/>
      </p:nvGrpSpPr>
      <p:grpSpPr>
        <a:xfrm>
          <a:off x="0" y="0"/>
          <a:ext cx="0" cy="0"/>
          <a:chOff x="0" y="0"/>
          <a:chExt cx="0" cy="0"/>
        </a:xfrm>
      </p:grpSpPr>
      <p:sp>
        <p:nvSpPr>
          <p:cNvPr id="2" name="Shape 0"/>
          <p:cNvSpPr/>
          <p:nvPr/>
        </p:nvSpPr>
        <p:spPr>
          <a:xfrm>
            <a:off x="457200" y="274320"/>
            <a:ext cx="1463040" cy="256032"/>
          </a:xfrm>
          <a:prstGeom prst="roundRect">
            <a:avLst>
              <a:gd name="adj" fmla="val 50000"/>
            </a:avLst>
          </a:prstGeom>
          <a:solidFill>
            <a:srgbClr val="00B2C8"/>
          </a:solidFill>
          <a:ln w="12700">
            <a:solidFill>
              <a:srgbClr val="00B2C8"/>
            </a:solidFill>
            <a:prstDash val="solid"/>
          </a:ln>
        </p:spPr>
      </p:sp>
      <p:sp>
        <p:nvSpPr>
          <p:cNvPr id="3" name="Text 1"/>
          <p:cNvSpPr/>
          <p:nvPr/>
        </p:nvSpPr>
        <p:spPr>
          <a:xfrm>
            <a:off x="457200" y="274320"/>
            <a:ext cx="1463040" cy="256032"/>
          </a:xfrm>
          <a:prstGeom prst="rect">
            <a:avLst/>
          </a:prstGeom>
          <a:noFill/>
          <a:ln/>
        </p:spPr>
        <p:txBody>
          <a:bodyPr wrap="square" lIns="0" tIns="0" rIns="0" bIns="0" rtlCol="0" anchor="ctr"/>
          <a:lstStyle/>
          <a:p>
            <a:pPr algn="ctr" indent="0" marL="0">
              <a:buNone/>
            </a:pPr>
            <a:r>
              <a:rPr lang="en-US" sz="700" b="1" dirty="0">
                <a:solidFill>
                  <a:srgbClr val="FFFFFF"/>
                </a:solidFill>
              </a:rPr>
              <a:t>BUSINESS PROBLEM</a:t>
            </a:r>
            <a:endParaRPr lang="en-US" sz="700" dirty="0"/>
          </a:p>
        </p:txBody>
      </p:sp>
      <p:sp>
        <p:nvSpPr>
          <p:cNvPr id="4" name="Text 2"/>
          <p:cNvSpPr/>
          <p:nvPr/>
        </p:nvSpPr>
        <p:spPr>
          <a:xfrm>
            <a:off x="457200" y="594360"/>
            <a:ext cx="8229600" cy="64008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The Seasonal Revenue Gap</a:t>
            </a:r>
            <a:endParaRPr lang="en-US" sz="3600" dirty="0"/>
          </a:p>
        </p:txBody>
      </p:sp>
      <p:graphicFrame>
        <p:nvGraphicFramePr>
          <p:cNvPr id="5" name="Chart 0" descr=""/>
          <p:cNvGraphicFramePr/>
          <p:nvPr/>
        </p:nvGraphicFramePr>
        <p:xfrm>
          <a:off x="457200" y="1325880"/>
          <a:ext cx="5029200" cy="3200400"/>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0" y="1325880"/>
            <a:ext cx="3017520" cy="987552"/>
          </a:xfrm>
          <a:prstGeom prst="roundRect">
            <a:avLst>
              <a:gd name="adj" fmla="val 7407"/>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7" name="Text 4"/>
          <p:cNvSpPr/>
          <p:nvPr/>
        </p:nvSpPr>
        <p:spPr>
          <a:xfrm>
            <a:off x="5806440" y="1399032"/>
            <a:ext cx="2743200" cy="256032"/>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Fixed Costs Continue</a:t>
            </a:r>
            <a:endParaRPr lang="en-US" sz="1100" dirty="0"/>
          </a:p>
        </p:txBody>
      </p:sp>
      <p:sp>
        <p:nvSpPr>
          <p:cNvPr id="8" name="Text 5"/>
          <p:cNvSpPr/>
          <p:nvPr/>
        </p:nvSpPr>
        <p:spPr>
          <a:xfrm>
            <a:off x="5806440" y="1673352"/>
            <a:ext cx="2743200" cy="56692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Lease, insurance, and maintenance obligations persist through winter regardless of revenue.</a:t>
            </a:r>
            <a:endParaRPr lang="en-US" sz="950" dirty="0"/>
          </a:p>
        </p:txBody>
      </p:sp>
      <p:sp>
        <p:nvSpPr>
          <p:cNvPr id="9" name="Shape 6"/>
          <p:cNvSpPr/>
          <p:nvPr/>
        </p:nvSpPr>
        <p:spPr>
          <a:xfrm>
            <a:off x="5669280" y="2441448"/>
            <a:ext cx="3017520" cy="987552"/>
          </a:xfrm>
          <a:prstGeom prst="roundRect">
            <a:avLst>
              <a:gd name="adj" fmla="val 7407"/>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0" name="Text 7"/>
          <p:cNvSpPr/>
          <p:nvPr/>
        </p:nvSpPr>
        <p:spPr>
          <a:xfrm>
            <a:off x="5806440" y="2514600"/>
            <a:ext cx="2743200" cy="256032"/>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Asset Sits Idle</a:t>
            </a:r>
            <a:endParaRPr lang="en-US" sz="1100" dirty="0"/>
          </a:p>
        </p:txBody>
      </p:sp>
      <p:sp>
        <p:nvSpPr>
          <p:cNvPr id="11" name="Text 8"/>
          <p:cNvSpPr/>
          <p:nvPr/>
        </p:nvSpPr>
        <p:spPr>
          <a:xfrm>
            <a:off x="5806440" y="2788920"/>
            <a:ext cx="2743200" cy="56692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Existing infrastructure—shipping containers, lighting, turf, sound—generates zero return for 4+ months.</a:t>
            </a:r>
            <a:endParaRPr lang="en-US" sz="950" dirty="0"/>
          </a:p>
        </p:txBody>
      </p:sp>
      <p:sp>
        <p:nvSpPr>
          <p:cNvPr id="12" name="Shape 9"/>
          <p:cNvSpPr/>
          <p:nvPr/>
        </p:nvSpPr>
        <p:spPr>
          <a:xfrm>
            <a:off x="5669280" y="3557016"/>
            <a:ext cx="3017520" cy="987552"/>
          </a:xfrm>
          <a:prstGeom prst="roundRect">
            <a:avLst>
              <a:gd name="adj" fmla="val 7407"/>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3" name="Text 10"/>
          <p:cNvSpPr/>
          <p:nvPr/>
        </p:nvSpPr>
        <p:spPr>
          <a:xfrm>
            <a:off x="5806440" y="3630168"/>
            <a:ext cx="2743200" cy="256032"/>
          </a:xfrm>
          <a:prstGeom prst="rect">
            <a:avLst/>
          </a:prstGeom>
          <a:noFill/>
          <a:ln/>
        </p:spPr>
        <p:txBody>
          <a:bodyPr wrap="square" rtlCol="0" anchor="ctr"/>
          <a:lstStyle/>
          <a:p>
            <a:pPr indent="0" marL="0">
              <a:buNone/>
            </a:pPr>
            <a:r>
              <a:rPr lang="en-US" sz="1100" b="1" dirty="0">
                <a:solidFill>
                  <a:srgbClr val="00B2C8"/>
                </a:solidFill>
                <a:latin typeface="Cambria" pitchFamily="34" charset="0"/>
                <a:ea typeface="Cambria" pitchFamily="34" charset="-122"/>
                <a:cs typeface="Cambria" pitchFamily="34" charset="-120"/>
              </a:rPr>
              <a:t>Competitor Gap</a:t>
            </a:r>
            <a:endParaRPr lang="en-US" sz="1100" dirty="0"/>
          </a:p>
        </p:txBody>
      </p:sp>
      <p:sp>
        <p:nvSpPr>
          <p:cNvPr id="14" name="Text 11"/>
          <p:cNvSpPr/>
          <p:nvPr/>
        </p:nvSpPr>
        <p:spPr>
          <a:xfrm>
            <a:off x="5806440" y="3904488"/>
            <a:ext cx="2743200" cy="566928"/>
          </a:xfrm>
          <a:prstGeom prst="rect">
            <a:avLst/>
          </a:prstGeom>
          <a:noFill/>
          <a:ln/>
        </p:spPr>
        <p:txBody>
          <a:bodyPr wrap="square" rtlCol="0" anchor="ctr"/>
          <a:lstStyle/>
          <a:p>
            <a:pPr indent="0" marL="0">
              <a:buNone/>
            </a:pPr>
            <a:r>
              <a:rPr lang="en-US" sz="950" dirty="0">
                <a:solidFill>
                  <a:srgbClr val="C8D8EE"/>
                </a:solidFill>
                <a:latin typeface="Calibri" pitchFamily="34" charset="0"/>
                <a:ea typeface="Calibri" pitchFamily="34" charset="-122"/>
                <a:cs typeface="Calibri" pitchFamily="34" charset="-120"/>
              </a:rPr>
              <a:t>Salt Lake City has limited premium outdoor winter entertainment. Millcreek &amp; Gallivan charge $14–16 with no differentiation.</a:t>
            </a:r>
            <a:endParaRPr lang="en-US" sz="950" dirty="0"/>
          </a:p>
        </p:txBody>
      </p:sp>
      <p:sp>
        <p:nvSpPr>
          <p:cNvPr id="15" name="Text 12"/>
          <p:cNvSpPr/>
          <p:nvPr/>
        </p:nvSpPr>
        <p:spPr>
          <a:xfrm>
            <a:off x="457200" y="4800600"/>
            <a:ext cx="5029200" cy="228600"/>
          </a:xfrm>
          <a:prstGeom prst="rect">
            <a:avLst/>
          </a:prstGeom>
          <a:noFill/>
          <a:ln/>
        </p:spPr>
        <p:txBody>
          <a:bodyPr wrap="square" rtlCol="0" anchor="ctr"/>
          <a:lstStyle/>
          <a:p>
            <a:pPr indent="0" marL="0">
              <a:buNone/>
            </a:pPr>
            <a:r>
              <a:rPr lang="en-US" sz="800" i="1" dirty="0">
                <a:solidFill>
                  <a:srgbClr val="6B7A8D"/>
                </a:solidFill>
                <a:latin typeface="Calibri" pitchFamily="34" charset="0"/>
                <a:ea typeface="Calibri" pitchFamily="34" charset="-122"/>
                <a:cs typeface="Calibri" pitchFamily="34" charset="-120"/>
              </a:rPr>
              <a:t>* Revenue index is illustrative. Replace with actuals when available.</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Opportunity Identification</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Reframing the asset from a concert venue to a year-round entertainment platform</a:t>
            </a:r>
            <a:endParaRPr lang="en-US" sz="1200" dirty="0"/>
          </a:p>
        </p:txBody>
      </p:sp>
      <p:sp>
        <p:nvSpPr>
          <p:cNvPr id="4" name="Shape 2"/>
          <p:cNvSpPr/>
          <p:nvPr/>
        </p:nvSpPr>
        <p:spPr>
          <a:xfrm>
            <a:off x="1371600" y="1097280"/>
            <a:ext cx="6400800" cy="822960"/>
          </a:xfrm>
          <a:prstGeom prst="roundRect">
            <a:avLst>
              <a:gd name="adj" fmla="val 11111"/>
            </a:avLst>
          </a:prstGeom>
          <a:solidFill>
            <a:srgbClr val="1B2B4B"/>
          </a:solidFill>
          <a:ln w="12700">
            <a:solidFill>
              <a:srgbClr val="1B2B4B"/>
            </a:solidFill>
            <a:prstDash val="solid"/>
          </a:ln>
          <a:effectLst>
            <a:outerShdw sx="100000" sy="100000" kx="0" ky="0" algn="bl" rotWithShape="0" blurRad="101600" dist="38100" dir="2700000">
              <a:srgbClr val="000000">
                <a:alpha val="12000"/>
              </a:srgbClr>
            </a:outerShdw>
          </a:effectLst>
        </p:spPr>
      </p:sp>
      <p:sp>
        <p:nvSpPr>
          <p:cNvPr id="5" name="Text 3"/>
          <p:cNvSpPr/>
          <p:nvPr/>
        </p:nvSpPr>
        <p:spPr>
          <a:xfrm>
            <a:off x="1463040" y="1143000"/>
            <a:ext cx="6217920" cy="749808"/>
          </a:xfrm>
          <a:prstGeom prst="rect">
            <a:avLst/>
          </a:prstGeom>
          <a:noFill/>
          <a:ln/>
        </p:spPr>
        <p:txBody>
          <a:bodyPr wrap="square" rtlCol="0" anchor="ctr"/>
          <a:lstStyle/>
          <a:p>
            <a:pPr algn="ctr" indent="0" marL="0">
              <a:buNone/>
            </a:pPr>
            <a:r>
              <a:rPr lang="en-US" sz="1050" i="1" dirty="0">
                <a:solidFill>
                  <a:srgbClr val="FFFFFF"/>
                </a:solidFill>
                <a:latin typeface="Calibri" pitchFamily="34" charset="0"/>
                <a:ea typeface="Calibri" pitchFamily="34" charset="-122"/>
                <a:cs typeface="Calibri" pitchFamily="34" charset="-120"/>
              </a:rPr>
              <a:t>"How can we transform an underutilized seasonal venue into a profitable winter destination while leveraging existing infrastructure and minimizing additional capital investment?"</a:t>
            </a:r>
            <a:endParaRPr lang="en-US" sz="1050" dirty="0"/>
          </a:p>
        </p:txBody>
      </p:sp>
      <p:sp>
        <p:nvSpPr>
          <p:cNvPr id="6" name="Shape 4"/>
          <p:cNvSpPr/>
          <p:nvPr/>
        </p:nvSpPr>
        <p:spPr>
          <a:xfrm>
            <a:off x="365760" y="2103120"/>
            <a:ext cx="4023360" cy="1261872"/>
          </a:xfrm>
          <a:prstGeom prst="roundRect">
            <a:avLst>
              <a:gd name="adj" fmla="val 5797"/>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7" name="Shape 5"/>
          <p:cNvSpPr/>
          <p:nvPr/>
        </p:nvSpPr>
        <p:spPr>
          <a:xfrm>
            <a:off x="502920" y="2267712"/>
            <a:ext cx="347472" cy="347472"/>
          </a:xfrm>
          <a:prstGeom prst="ellipse">
            <a:avLst/>
          </a:prstGeom>
          <a:solidFill>
            <a:srgbClr val="00B2C8"/>
          </a:solidFill>
          <a:ln w="12700">
            <a:solidFill>
              <a:srgbClr val="00B2C8"/>
            </a:solidFill>
            <a:prstDash val="solid"/>
          </a:ln>
        </p:spPr>
      </p:sp>
      <p:sp>
        <p:nvSpPr>
          <p:cNvPr id="8" name="Text 6"/>
          <p:cNvSpPr/>
          <p:nvPr/>
        </p:nvSpPr>
        <p:spPr>
          <a:xfrm>
            <a:off x="502920" y="2267712"/>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rPr>
              <a:t>1</a:t>
            </a:r>
            <a:endParaRPr lang="en-US" sz="1200" dirty="0"/>
          </a:p>
        </p:txBody>
      </p:sp>
      <p:sp>
        <p:nvSpPr>
          <p:cNvPr id="9" name="Text 7"/>
          <p:cNvSpPr/>
          <p:nvPr/>
        </p:nvSpPr>
        <p:spPr>
          <a:xfrm>
            <a:off x="932688" y="2240280"/>
            <a:ext cx="329184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Existing Infrastructure</a:t>
            </a:r>
            <a:endParaRPr lang="en-US" sz="1200" dirty="0"/>
          </a:p>
        </p:txBody>
      </p:sp>
      <p:sp>
        <p:nvSpPr>
          <p:cNvPr id="10" name="Text 8"/>
          <p:cNvSpPr/>
          <p:nvPr/>
        </p:nvSpPr>
        <p:spPr>
          <a:xfrm>
            <a:off x="932688" y="2542032"/>
            <a:ext cx="3291840" cy="731520"/>
          </a:xfrm>
          <a:prstGeom prst="rect">
            <a:avLst/>
          </a:prstGeom>
          <a:noFill/>
          <a:ln/>
        </p:spPr>
        <p:txBody>
          <a:bodyPr wrap="square" rtlCol="0" anchor="ctr"/>
          <a:lstStyle/>
          <a:p>
            <a:pPr indent="0" marL="0">
              <a:buNone/>
            </a:pPr>
            <a:r>
              <a:rPr lang="en-US" sz="1000" dirty="0">
                <a:solidFill>
                  <a:srgbClr val="111B2E"/>
                </a:solidFill>
                <a:latin typeface="Calibri" pitchFamily="34" charset="0"/>
                <a:ea typeface="Calibri" pitchFamily="34" charset="-122"/>
                <a:cs typeface="Calibri" pitchFamily="34" charset="-120"/>
              </a:rPr>
              <a:t>Shipping containers, turf, lighting, sound systems, and bar operations are already in place—reducing activation cost significantly.</a:t>
            </a:r>
            <a:endParaRPr lang="en-US" sz="1000" dirty="0"/>
          </a:p>
        </p:txBody>
      </p:sp>
      <p:sp>
        <p:nvSpPr>
          <p:cNvPr id="11" name="Shape 9"/>
          <p:cNvSpPr/>
          <p:nvPr/>
        </p:nvSpPr>
        <p:spPr>
          <a:xfrm>
            <a:off x="4663440" y="2103120"/>
            <a:ext cx="4023360" cy="1261872"/>
          </a:xfrm>
          <a:prstGeom prst="roundRect">
            <a:avLst>
              <a:gd name="adj" fmla="val 5797"/>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2" name="Shape 10"/>
          <p:cNvSpPr/>
          <p:nvPr/>
        </p:nvSpPr>
        <p:spPr>
          <a:xfrm>
            <a:off x="4800600" y="2267712"/>
            <a:ext cx="347472" cy="347472"/>
          </a:xfrm>
          <a:prstGeom prst="ellipse">
            <a:avLst/>
          </a:prstGeom>
          <a:solidFill>
            <a:srgbClr val="00B2C8"/>
          </a:solidFill>
          <a:ln w="12700">
            <a:solidFill>
              <a:srgbClr val="00B2C8"/>
            </a:solidFill>
            <a:prstDash val="solid"/>
          </a:ln>
        </p:spPr>
      </p:sp>
      <p:sp>
        <p:nvSpPr>
          <p:cNvPr id="13" name="Text 11"/>
          <p:cNvSpPr/>
          <p:nvPr/>
        </p:nvSpPr>
        <p:spPr>
          <a:xfrm>
            <a:off x="4800600" y="2267712"/>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rPr>
              <a:t>2</a:t>
            </a:r>
            <a:endParaRPr lang="en-US" sz="1200" dirty="0"/>
          </a:p>
        </p:txBody>
      </p:sp>
      <p:sp>
        <p:nvSpPr>
          <p:cNvPr id="14" name="Text 12"/>
          <p:cNvSpPr/>
          <p:nvPr/>
        </p:nvSpPr>
        <p:spPr>
          <a:xfrm>
            <a:off x="5230368" y="2240280"/>
            <a:ext cx="329184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Captive Brand Audience</a:t>
            </a:r>
            <a:endParaRPr lang="en-US" sz="1200" dirty="0"/>
          </a:p>
        </p:txBody>
      </p:sp>
      <p:sp>
        <p:nvSpPr>
          <p:cNvPr id="15" name="Text 13"/>
          <p:cNvSpPr/>
          <p:nvPr/>
        </p:nvSpPr>
        <p:spPr>
          <a:xfrm>
            <a:off x="5230368" y="2542032"/>
            <a:ext cx="3291840" cy="731520"/>
          </a:xfrm>
          <a:prstGeom prst="rect">
            <a:avLst/>
          </a:prstGeom>
          <a:noFill/>
          <a:ln/>
        </p:spPr>
        <p:txBody>
          <a:bodyPr wrap="square" rtlCol="0" anchor="ctr"/>
          <a:lstStyle/>
          <a:p>
            <a:pPr indent="0" marL="0">
              <a:buNone/>
            </a:pPr>
            <a:r>
              <a:rPr lang="en-US" sz="1000" dirty="0">
                <a:solidFill>
                  <a:srgbClr val="111B2E"/>
                </a:solidFill>
                <a:latin typeface="Calibri" pitchFamily="34" charset="0"/>
                <a:ea typeface="Calibri" pitchFamily="34" charset="-122"/>
                <a:cs typeface="Calibri" pitchFamily="34" charset="-120"/>
              </a:rPr>
              <a:t>Granary Live's existing fan base and marketing channels provide a ready pipeline for winter programming launch.</a:t>
            </a:r>
            <a:endParaRPr lang="en-US" sz="1000" dirty="0"/>
          </a:p>
        </p:txBody>
      </p:sp>
      <p:sp>
        <p:nvSpPr>
          <p:cNvPr id="16" name="Shape 14"/>
          <p:cNvSpPr/>
          <p:nvPr/>
        </p:nvSpPr>
        <p:spPr>
          <a:xfrm>
            <a:off x="365760" y="3520440"/>
            <a:ext cx="4023360" cy="1261872"/>
          </a:xfrm>
          <a:prstGeom prst="roundRect">
            <a:avLst>
              <a:gd name="adj" fmla="val 5797"/>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7" name="Shape 15"/>
          <p:cNvSpPr/>
          <p:nvPr/>
        </p:nvSpPr>
        <p:spPr>
          <a:xfrm>
            <a:off x="502920" y="3685032"/>
            <a:ext cx="347472" cy="347472"/>
          </a:xfrm>
          <a:prstGeom prst="ellipse">
            <a:avLst/>
          </a:prstGeom>
          <a:solidFill>
            <a:srgbClr val="00B2C8"/>
          </a:solidFill>
          <a:ln w="12700">
            <a:solidFill>
              <a:srgbClr val="00B2C8"/>
            </a:solidFill>
            <a:prstDash val="solid"/>
          </a:ln>
        </p:spPr>
      </p:sp>
      <p:sp>
        <p:nvSpPr>
          <p:cNvPr id="18" name="Text 16"/>
          <p:cNvSpPr/>
          <p:nvPr/>
        </p:nvSpPr>
        <p:spPr>
          <a:xfrm>
            <a:off x="502920" y="3685032"/>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rPr>
              <a:t>3</a:t>
            </a:r>
            <a:endParaRPr lang="en-US" sz="1200" dirty="0"/>
          </a:p>
        </p:txBody>
      </p:sp>
      <p:sp>
        <p:nvSpPr>
          <p:cNvPr id="19" name="Text 17"/>
          <p:cNvSpPr/>
          <p:nvPr/>
        </p:nvSpPr>
        <p:spPr>
          <a:xfrm>
            <a:off x="932688" y="3657600"/>
            <a:ext cx="329184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Market Whitespace</a:t>
            </a:r>
            <a:endParaRPr lang="en-US" sz="1200" dirty="0"/>
          </a:p>
        </p:txBody>
      </p:sp>
      <p:sp>
        <p:nvSpPr>
          <p:cNvPr id="20" name="Text 18"/>
          <p:cNvSpPr/>
          <p:nvPr/>
        </p:nvSpPr>
        <p:spPr>
          <a:xfrm>
            <a:off x="932688" y="3959352"/>
            <a:ext cx="3291840" cy="731520"/>
          </a:xfrm>
          <a:prstGeom prst="rect">
            <a:avLst/>
          </a:prstGeom>
          <a:noFill/>
          <a:ln/>
        </p:spPr>
        <p:txBody>
          <a:bodyPr wrap="square" rtlCol="0" anchor="ctr"/>
          <a:lstStyle/>
          <a:p>
            <a:pPr indent="0" marL="0">
              <a:buNone/>
            </a:pPr>
            <a:r>
              <a:rPr lang="en-US" sz="1000" dirty="0">
                <a:solidFill>
                  <a:srgbClr val="111B2E"/>
                </a:solidFill>
                <a:latin typeface="Calibri" pitchFamily="34" charset="0"/>
                <a:ea typeface="Calibri" pitchFamily="34" charset="-122"/>
                <a:cs typeface="Calibri" pitchFamily="34" charset="-120"/>
              </a:rPr>
              <a:t>No premium outdoor skating destination in the Granary District. Nearest competitors are downtown and lack the venue character.</a:t>
            </a:r>
            <a:endParaRPr lang="en-US" sz="1000" dirty="0"/>
          </a:p>
        </p:txBody>
      </p:sp>
      <p:sp>
        <p:nvSpPr>
          <p:cNvPr id="21" name="Shape 19"/>
          <p:cNvSpPr/>
          <p:nvPr/>
        </p:nvSpPr>
        <p:spPr>
          <a:xfrm>
            <a:off x="4663440" y="3520440"/>
            <a:ext cx="4023360" cy="1261872"/>
          </a:xfrm>
          <a:prstGeom prst="roundRect">
            <a:avLst>
              <a:gd name="adj" fmla="val 5797"/>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2" name="Shape 20"/>
          <p:cNvSpPr/>
          <p:nvPr/>
        </p:nvSpPr>
        <p:spPr>
          <a:xfrm>
            <a:off x="4800600" y="3685032"/>
            <a:ext cx="347472" cy="347472"/>
          </a:xfrm>
          <a:prstGeom prst="ellipse">
            <a:avLst/>
          </a:prstGeom>
          <a:solidFill>
            <a:srgbClr val="00B2C8"/>
          </a:solidFill>
          <a:ln w="12700">
            <a:solidFill>
              <a:srgbClr val="00B2C8"/>
            </a:solidFill>
            <a:prstDash val="solid"/>
          </a:ln>
        </p:spPr>
      </p:sp>
      <p:sp>
        <p:nvSpPr>
          <p:cNvPr id="23" name="Text 21"/>
          <p:cNvSpPr/>
          <p:nvPr/>
        </p:nvSpPr>
        <p:spPr>
          <a:xfrm>
            <a:off x="4800600" y="3685032"/>
            <a:ext cx="347472" cy="347472"/>
          </a:xfrm>
          <a:prstGeom prst="rect">
            <a:avLst/>
          </a:prstGeom>
          <a:noFill/>
          <a:ln/>
        </p:spPr>
        <p:txBody>
          <a:bodyPr wrap="square" lIns="0" tIns="0" rIns="0" bIns="0" rtlCol="0" anchor="ctr"/>
          <a:lstStyle/>
          <a:p>
            <a:pPr algn="ctr" indent="0" marL="0">
              <a:buNone/>
            </a:pPr>
            <a:r>
              <a:rPr lang="en-US" sz="1200" b="1" dirty="0">
                <a:solidFill>
                  <a:srgbClr val="FFFFFF"/>
                </a:solidFill>
              </a:rPr>
              <a:t>4</a:t>
            </a:r>
            <a:endParaRPr lang="en-US" sz="1200" dirty="0"/>
          </a:p>
        </p:txBody>
      </p:sp>
      <p:sp>
        <p:nvSpPr>
          <p:cNvPr id="24" name="Text 22"/>
          <p:cNvSpPr/>
          <p:nvPr/>
        </p:nvSpPr>
        <p:spPr>
          <a:xfrm>
            <a:off x="5230368" y="3657600"/>
            <a:ext cx="3291840" cy="274320"/>
          </a:xfrm>
          <a:prstGeom prst="rect">
            <a:avLst/>
          </a:prstGeom>
          <a:noFill/>
          <a:ln/>
        </p:spPr>
        <p:txBody>
          <a:bodyPr wrap="square" rtlCol="0" anchor="ctr"/>
          <a:lstStyle/>
          <a:p>
            <a:pPr indent="0" marL="0">
              <a:buNone/>
            </a:pPr>
            <a:r>
              <a:rPr lang="en-US" sz="1200" b="1" dirty="0">
                <a:solidFill>
                  <a:srgbClr val="1B2B4B"/>
                </a:solidFill>
                <a:latin typeface="Cambria" pitchFamily="34" charset="0"/>
                <a:ea typeface="Cambria" pitchFamily="34" charset="-122"/>
                <a:cs typeface="Cambria" pitchFamily="34" charset="-120"/>
              </a:rPr>
              <a:t>Scalable Model</a:t>
            </a:r>
            <a:endParaRPr lang="en-US" sz="1200" dirty="0"/>
          </a:p>
        </p:txBody>
      </p:sp>
      <p:sp>
        <p:nvSpPr>
          <p:cNvPr id="25" name="Text 23"/>
          <p:cNvSpPr/>
          <p:nvPr/>
        </p:nvSpPr>
        <p:spPr>
          <a:xfrm>
            <a:off x="5230368" y="3959352"/>
            <a:ext cx="3291840" cy="731520"/>
          </a:xfrm>
          <a:prstGeom prst="rect">
            <a:avLst/>
          </a:prstGeom>
          <a:noFill/>
          <a:ln/>
        </p:spPr>
        <p:txBody>
          <a:bodyPr wrap="square" rtlCol="0" anchor="ctr"/>
          <a:lstStyle/>
          <a:p>
            <a:pPr indent="0" marL="0">
              <a:buNone/>
            </a:pPr>
            <a:r>
              <a:rPr lang="en-US" sz="1000" dirty="0">
                <a:solidFill>
                  <a:srgbClr val="111B2E"/>
                </a:solidFill>
                <a:latin typeface="Calibri" pitchFamily="34" charset="0"/>
                <a:ea typeface="Calibri" pitchFamily="34" charset="-122"/>
                <a:cs typeface="Calibri" pitchFamily="34" charset="-120"/>
              </a:rPr>
              <a:t>Iron Sleek rink is modular and expandable. Year 1 proves the model; Years 2–3 can expand capacity and programming.</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Why Granary Live?</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The venue's existing attributes make it uniquely suited for this activation</a:t>
            </a:r>
            <a:endParaRPr lang="en-US" sz="1200" dirty="0"/>
          </a:p>
        </p:txBody>
      </p:sp>
      <p:sp>
        <p:nvSpPr>
          <p:cNvPr id="4" name="Shape 2"/>
          <p:cNvSpPr/>
          <p:nvPr/>
        </p:nvSpPr>
        <p:spPr>
          <a:xfrm>
            <a:off x="274320" y="1097280"/>
            <a:ext cx="1920240" cy="1737360"/>
          </a:xfrm>
          <a:prstGeom prst="roundRect">
            <a:avLst>
              <a:gd name="adj" fmla="val 421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5" name="Shape 3"/>
          <p:cNvSpPr/>
          <p:nvPr/>
        </p:nvSpPr>
        <p:spPr>
          <a:xfrm>
            <a:off x="384048" y="1207008"/>
            <a:ext cx="1371600" cy="219456"/>
          </a:xfrm>
          <a:prstGeom prst="roundRect">
            <a:avLst>
              <a:gd name="adj" fmla="val 50000"/>
            </a:avLst>
          </a:prstGeom>
          <a:solidFill>
            <a:srgbClr val="00B2C8">
              <a:alpha val="80000"/>
            </a:srgbClr>
          </a:solidFill>
          <a:ln w="12700">
            <a:solidFill>
              <a:srgbClr val="00B2C8"/>
            </a:solidFill>
            <a:prstDash val="solid"/>
          </a:ln>
        </p:spPr>
      </p:sp>
      <p:sp>
        <p:nvSpPr>
          <p:cNvPr id="6" name="Text 4"/>
          <p:cNvSpPr/>
          <p:nvPr/>
        </p:nvSpPr>
        <p:spPr>
          <a:xfrm>
            <a:off x="384048" y="1207008"/>
            <a:ext cx="1371600" cy="219456"/>
          </a:xfrm>
          <a:prstGeom prst="rect">
            <a:avLst/>
          </a:prstGeom>
          <a:noFill/>
          <a:ln/>
        </p:spPr>
        <p:txBody>
          <a:bodyPr wrap="square" lIns="0" tIns="0" rIns="0" bIns="0" rtlCol="0" anchor="ctr"/>
          <a:lstStyle/>
          <a:p>
            <a:pPr algn="ctr" indent="0" marL="0">
              <a:buNone/>
            </a:pPr>
            <a:r>
              <a:rPr lang="en-US" sz="700" b="1" spc="100" kern="0" dirty="0">
                <a:solidFill>
                  <a:srgbClr val="FFFFFF"/>
                </a:solidFill>
              </a:rPr>
              <a:t>CAPITAL EFFICIENCY</a:t>
            </a:r>
            <a:endParaRPr lang="en-US" sz="700" dirty="0"/>
          </a:p>
        </p:txBody>
      </p:sp>
      <p:sp>
        <p:nvSpPr>
          <p:cNvPr id="7" name="Text 5"/>
          <p:cNvSpPr/>
          <p:nvPr/>
        </p:nvSpPr>
        <p:spPr>
          <a:xfrm>
            <a:off x="384048" y="1499616"/>
            <a:ext cx="1700784" cy="347472"/>
          </a:xfrm>
          <a:prstGeom prst="rect">
            <a:avLst/>
          </a:prstGeom>
          <a:noFill/>
          <a:ln/>
        </p:spPr>
        <p:txBody>
          <a:bodyPr wrap="square" rtlCol="0" anchor="ctr"/>
          <a:lstStyle/>
          <a:p>
            <a:pPr indent="0" marL="0">
              <a:buNone/>
            </a:pPr>
            <a:r>
              <a:rPr lang="en-US" sz="950" b="1" dirty="0">
                <a:solidFill>
                  <a:srgbClr val="1B2B4B"/>
                </a:solidFill>
                <a:latin typeface="Cambria" pitchFamily="34" charset="0"/>
                <a:ea typeface="Cambria" pitchFamily="34" charset="-122"/>
                <a:cs typeface="Cambria" pitchFamily="34" charset="-120"/>
              </a:rPr>
              <a:t>Shipping Container Infrastructure</a:t>
            </a:r>
            <a:endParaRPr lang="en-US" sz="950" dirty="0"/>
          </a:p>
        </p:txBody>
      </p:sp>
      <p:sp>
        <p:nvSpPr>
          <p:cNvPr id="8" name="Text 6"/>
          <p:cNvSpPr/>
          <p:nvPr/>
        </p:nvSpPr>
        <p:spPr>
          <a:xfrm>
            <a:off x="384048" y="1865376"/>
            <a:ext cx="1700784" cy="859536"/>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Existing 2-story container structure provides natural scaffolding for the Rail Jam double-tier course, eliminating major build costs.</a:t>
            </a:r>
            <a:endParaRPr lang="en-US" sz="850" dirty="0"/>
          </a:p>
        </p:txBody>
      </p:sp>
      <p:sp>
        <p:nvSpPr>
          <p:cNvPr id="9" name="Shape 7"/>
          <p:cNvSpPr/>
          <p:nvPr/>
        </p:nvSpPr>
        <p:spPr>
          <a:xfrm>
            <a:off x="2377440" y="1097280"/>
            <a:ext cx="1920240" cy="1737360"/>
          </a:xfrm>
          <a:prstGeom prst="roundRect">
            <a:avLst>
              <a:gd name="adj" fmla="val 421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0" name="Shape 8"/>
          <p:cNvSpPr/>
          <p:nvPr/>
        </p:nvSpPr>
        <p:spPr>
          <a:xfrm>
            <a:off x="2487168" y="1207008"/>
            <a:ext cx="1371600" cy="219456"/>
          </a:xfrm>
          <a:prstGeom prst="roundRect">
            <a:avLst>
              <a:gd name="adj" fmla="val 50000"/>
            </a:avLst>
          </a:prstGeom>
          <a:solidFill>
            <a:srgbClr val="00B2C8">
              <a:alpha val="80000"/>
            </a:srgbClr>
          </a:solidFill>
          <a:ln w="12700">
            <a:solidFill>
              <a:srgbClr val="00B2C8"/>
            </a:solidFill>
            <a:prstDash val="solid"/>
          </a:ln>
        </p:spPr>
      </p:sp>
      <p:sp>
        <p:nvSpPr>
          <p:cNvPr id="11" name="Text 9"/>
          <p:cNvSpPr/>
          <p:nvPr/>
        </p:nvSpPr>
        <p:spPr>
          <a:xfrm>
            <a:off x="2487168" y="1207008"/>
            <a:ext cx="1371600" cy="219456"/>
          </a:xfrm>
          <a:prstGeom prst="rect">
            <a:avLst/>
          </a:prstGeom>
          <a:noFill/>
          <a:ln/>
        </p:spPr>
        <p:txBody>
          <a:bodyPr wrap="square" lIns="0" tIns="0" rIns="0" bIns="0" rtlCol="0" anchor="ctr"/>
          <a:lstStyle/>
          <a:p>
            <a:pPr algn="ctr" indent="0" marL="0">
              <a:buNone/>
            </a:pPr>
            <a:r>
              <a:rPr lang="en-US" sz="700" b="1" spc="100" kern="0" dirty="0">
                <a:solidFill>
                  <a:srgbClr val="FFFFFF"/>
                </a:solidFill>
              </a:rPr>
              <a:t>PREMIUM EXPERIENCE</a:t>
            </a:r>
            <a:endParaRPr lang="en-US" sz="700" dirty="0"/>
          </a:p>
        </p:txBody>
      </p:sp>
      <p:sp>
        <p:nvSpPr>
          <p:cNvPr id="12" name="Text 10"/>
          <p:cNvSpPr/>
          <p:nvPr/>
        </p:nvSpPr>
        <p:spPr>
          <a:xfrm>
            <a:off x="2487168" y="1499616"/>
            <a:ext cx="1700784" cy="347472"/>
          </a:xfrm>
          <a:prstGeom prst="rect">
            <a:avLst/>
          </a:prstGeom>
          <a:noFill/>
          <a:ln/>
        </p:spPr>
        <p:txBody>
          <a:bodyPr wrap="square" rtlCol="0" anchor="ctr"/>
          <a:lstStyle/>
          <a:p>
            <a:pPr indent="0" marL="0">
              <a:buNone/>
            </a:pPr>
            <a:r>
              <a:rPr lang="en-US" sz="950" b="1" dirty="0">
                <a:solidFill>
                  <a:srgbClr val="1B2B4B"/>
                </a:solidFill>
                <a:latin typeface="Cambria" pitchFamily="34" charset="0"/>
                <a:ea typeface="Cambria" pitchFamily="34" charset="-122"/>
                <a:cs typeface="Cambria" pitchFamily="34" charset="-120"/>
              </a:rPr>
              <a:t>Rooftop Deck &amp; Bar</a:t>
            </a:r>
            <a:endParaRPr lang="en-US" sz="950" dirty="0"/>
          </a:p>
        </p:txBody>
      </p:sp>
      <p:sp>
        <p:nvSpPr>
          <p:cNvPr id="13" name="Text 11"/>
          <p:cNvSpPr/>
          <p:nvPr/>
        </p:nvSpPr>
        <p:spPr>
          <a:xfrm>
            <a:off x="2487168" y="1865376"/>
            <a:ext cx="1700784" cy="859536"/>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VIP rooftop deck with string lighting creates instant premium winter atmosphere at no added cost. Bar operations already licensed.</a:t>
            </a:r>
            <a:endParaRPr lang="en-US" sz="850" dirty="0"/>
          </a:p>
        </p:txBody>
      </p:sp>
      <p:sp>
        <p:nvSpPr>
          <p:cNvPr id="14" name="Shape 12"/>
          <p:cNvSpPr/>
          <p:nvPr/>
        </p:nvSpPr>
        <p:spPr>
          <a:xfrm>
            <a:off x="4480560" y="1097280"/>
            <a:ext cx="1920240" cy="1737360"/>
          </a:xfrm>
          <a:prstGeom prst="roundRect">
            <a:avLst>
              <a:gd name="adj" fmla="val 421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5" name="Shape 13"/>
          <p:cNvSpPr/>
          <p:nvPr/>
        </p:nvSpPr>
        <p:spPr>
          <a:xfrm>
            <a:off x="4590288" y="1207008"/>
            <a:ext cx="1371600" cy="219456"/>
          </a:xfrm>
          <a:prstGeom prst="roundRect">
            <a:avLst>
              <a:gd name="adj" fmla="val 50000"/>
            </a:avLst>
          </a:prstGeom>
          <a:solidFill>
            <a:srgbClr val="00B2C8">
              <a:alpha val="80000"/>
            </a:srgbClr>
          </a:solidFill>
          <a:ln w="12700">
            <a:solidFill>
              <a:srgbClr val="00B2C8"/>
            </a:solidFill>
            <a:prstDash val="solid"/>
          </a:ln>
        </p:spPr>
      </p:sp>
      <p:sp>
        <p:nvSpPr>
          <p:cNvPr id="16" name="Text 14"/>
          <p:cNvSpPr/>
          <p:nvPr/>
        </p:nvSpPr>
        <p:spPr>
          <a:xfrm>
            <a:off x="4590288" y="1207008"/>
            <a:ext cx="1371600" cy="219456"/>
          </a:xfrm>
          <a:prstGeom prst="rect">
            <a:avLst/>
          </a:prstGeom>
          <a:noFill/>
          <a:ln/>
        </p:spPr>
        <p:txBody>
          <a:bodyPr wrap="square" lIns="0" tIns="0" rIns="0" bIns="0" rtlCol="0" anchor="ctr"/>
          <a:lstStyle/>
          <a:p>
            <a:pPr algn="ctr" indent="0" marL="0">
              <a:buNone/>
            </a:pPr>
            <a:r>
              <a:rPr lang="en-US" sz="700" b="1" spc="100" kern="0" dirty="0">
                <a:solidFill>
                  <a:srgbClr val="FFFFFF"/>
                </a:solidFill>
              </a:rPr>
              <a:t>SPACE FIT</a:t>
            </a:r>
            <a:endParaRPr lang="en-US" sz="700" dirty="0"/>
          </a:p>
        </p:txBody>
      </p:sp>
      <p:sp>
        <p:nvSpPr>
          <p:cNvPr id="17" name="Text 15"/>
          <p:cNvSpPr/>
          <p:nvPr/>
        </p:nvSpPr>
        <p:spPr>
          <a:xfrm>
            <a:off x="4590288" y="1499616"/>
            <a:ext cx="1700784" cy="347472"/>
          </a:xfrm>
          <a:prstGeom prst="rect">
            <a:avLst/>
          </a:prstGeom>
          <a:noFill/>
          <a:ln/>
        </p:spPr>
        <p:txBody>
          <a:bodyPr wrap="square" rtlCol="0" anchor="ctr"/>
          <a:lstStyle/>
          <a:p>
            <a:pPr indent="0" marL="0">
              <a:buNone/>
            </a:pPr>
            <a:r>
              <a:rPr lang="en-US" sz="950" b="1" dirty="0">
                <a:solidFill>
                  <a:srgbClr val="1B2B4B"/>
                </a:solidFill>
                <a:latin typeface="Cambria" pitchFamily="34" charset="0"/>
                <a:ea typeface="Cambria" pitchFamily="34" charset="-122"/>
                <a:cs typeface="Cambria" pitchFamily="34" charset="-120"/>
              </a:rPr>
              <a:t>Open Turf Field</a:t>
            </a:r>
            <a:endParaRPr lang="en-US" sz="950" dirty="0"/>
          </a:p>
        </p:txBody>
      </p:sp>
      <p:sp>
        <p:nvSpPr>
          <p:cNvPr id="18" name="Text 16"/>
          <p:cNvSpPr/>
          <p:nvPr/>
        </p:nvSpPr>
        <p:spPr>
          <a:xfrm>
            <a:off x="4590288" y="1865376"/>
            <a:ext cx="1700784" cy="859536"/>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Large flat grass area (~300 ft long) accommodates a 44×80 ft rink plus curling lanes with room for spectators and vendor footprint.</a:t>
            </a:r>
            <a:endParaRPr lang="en-US" sz="850" dirty="0"/>
          </a:p>
        </p:txBody>
      </p:sp>
      <p:sp>
        <p:nvSpPr>
          <p:cNvPr id="19" name="Shape 17"/>
          <p:cNvSpPr/>
          <p:nvPr/>
        </p:nvSpPr>
        <p:spPr>
          <a:xfrm>
            <a:off x="274320" y="2971800"/>
            <a:ext cx="1920240" cy="1737360"/>
          </a:xfrm>
          <a:prstGeom prst="roundRect">
            <a:avLst>
              <a:gd name="adj" fmla="val 421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0" name="Shape 18"/>
          <p:cNvSpPr/>
          <p:nvPr/>
        </p:nvSpPr>
        <p:spPr>
          <a:xfrm>
            <a:off x="384048" y="3081528"/>
            <a:ext cx="1371600" cy="219456"/>
          </a:xfrm>
          <a:prstGeom prst="roundRect">
            <a:avLst>
              <a:gd name="adj" fmla="val 50000"/>
            </a:avLst>
          </a:prstGeom>
          <a:solidFill>
            <a:srgbClr val="00B2C8">
              <a:alpha val="80000"/>
            </a:srgbClr>
          </a:solidFill>
          <a:ln w="12700">
            <a:solidFill>
              <a:srgbClr val="00B2C8"/>
            </a:solidFill>
            <a:prstDash val="solid"/>
          </a:ln>
        </p:spPr>
      </p:sp>
      <p:sp>
        <p:nvSpPr>
          <p:cNvPr id="21" name="Text 19"/>
          <p:cNvSpPr/>
          <p:nvPr/>
        </p:nvSpPr>
        <p:spPr>
          <a:xfrm>
            <a:off x="384048" y="3081528"/>
            <a:ext cx="1371600" cy="219456"/>
          </a:xfrm>
          <a:prstGeom prst="rect">
            <a:avLst/>
          </a:prstGeom>
          <a:noFill/>
          <a:ln/>
        </p:spPr>
        <p:txBody>
          <a:bodyPr wrap="square" lIns="0" tIns="0" rIns="0" bIns="0" rtlCol="0" anchor="ctr"/>
          <a:lstStyle/>
          <a:p>
            <a:pPr algn="ctr" indent="0" marL="0">
              <a:buNone/>
            </a:pPr>
            <a:r>
              <a:rPr lang="en-US" sz="700" b="1" spc="100" kern="0" dirty="0">
                <a:solidFill>
                  <a:srgbClr val="FFFFFF"/>
                </a:solidFill>
              </a:rPr>
              <a:t>MARKETING LEVERAGE</a:t>
            </a:r>
            <a:endParaRPr lang="en-US" sz="700" dirty="0"/>
          </a:p>
        </p:txBody>
      </p:sp>
      <p:sp>
        <p:nvSpPr>
          <p:cNvPr id="22" name="Text 20"/>
          <p:cNvSpPr/>
          <p:nvPr/>
        </p:nvSpPr>
        <p:spPr>
          <a:xfrm>
            <a:off x="384048" y="3374136"/>
            <a:ext cx="1700784" cy="347472"/>
          </a:xfrm>
          <a:prstGeom prst="rect">
            <a:avLst/>
          </a:prstGeom>
          <a:noFill/>
          <a:ln/>
        </p:spPr>
        <p:txBody>
          <a:bodyPr wrap="square" rtlCol="0" anchor="ctr"/>
          <a:lstStyle/>
          <a:p>
            <a:pPr indent="0" marL="0">
              <a:buNone/>
            </a:pPr>
            <a:r>
              <a:rPr lang="en-US" sz="950" b="1" dirty="0">
                <a:solidFill>
                  <a:srgbClr val="1B2B4B"/>
                </a:solidFill>
                <a:latin typeface="Cambria" pitchFamily="34" charset="0"/>
                <a:ea typeface="Cambria" pitchFamily="34" charset="-122"/>
                <a:cs typeface="Cambria" pitchFamily="34" charset="-120"/>
              </a:rPr>
              <a:t>Brand &amp; Audience</a:t>
            </a:r>
            <a:endParaRPr lang="en-US" sz="950" dirty="0"/>
          </a:p>
        </p:txBody>
      </p:sp>
      <p:sp>
        <p:nvSpPr>
          <p:cNvPr id="23" name="Text 21"/>
          <p:cNvSpPr/>
          <p:nvPr/>
        </p:nvSpPr>
        <p:spPr>
          <a:xfrm>
            <a:off x="384048" y="3739896"/>
            <a:ext cx="1700784" cy="859536"/>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Established social following and event brand awareness in SLC entertainment market. Granary Live = experiential destination.</a:t>
            </a:r>
            <a:endParaRPr lang="en-US" sz="850" dirty="0"/>
          </a:p>
        </p:txBody>
      </p:sp>
      <p:sp>
        <p:nvSpPr>
          <p:cNvPr id="24" name="Shape 22"/>
          <p:cNvSpPr/>
          <p:nvPr/>
        </p:nvSpPr>
        <p:spPr>
          <a:xfrm>
            <a:off x="2377440" y="2971800"/>
            <a:ext cx="1920240" cy="1737360"/>
          </a:xfrm>
          <a:prstGeom prst="roundRect">
            <a:avLst>
              <a:gd name="adj" fmla="val 421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25" name="Shape 23"/>
          <p:cNvSpPr/>
          <p:nvPr/>
        </p:nvSpPr>
        <p:spPr>
          <a:xfrm>
            <a:off x="2487168" y="3081528"/>
            <a:ext cx="1371600" cy="219456"/>
          </a:xfrm>
          <a:prstGeom prst="roundRect">
            <a:avLst>
              <a:gd name="adj" fmla="val 50000"/>
            </a:avLst>
          </a:prstGeom>
          <a:solidFill>
            <a:srgbClr val="00B2C8">
              <a:alpha val="80000"/>
            </a:srgbClr>
          </a:solidFill>
          <a:ln w="12700">
            <a:solidFill>
              <a:srgbClr val="00B2C8"/>
            </a:solidFill>
            <a:prstDash val="solid"/>
          </a:ln>
        </p:spPr>
      </p:sp>
      <p:sp>
        <p:nvSpPr>
          <p:cNvPr id="26" name="Text 24"/>
          <p:cNvSpPr/>
          <p:nvPr/>
        </p:nvSpPr>
        <p:spPr>
          <a:xfrm>
            <a:off x="2487168" y="3081528"/>
            <a:ext cx="1371600" cy="219456"/>
          </a:xfrm>
          <a:prstGeom prst="rect">
            <a:avLst/>
          </a:prstGeom>
          <a:noFill/>
          <a:ln/>
        </p:spPr>
        <p:txBody>
          <a:bodyPr wrap="square" lIns="0" tIns="0" rIns="0" bIns="0" rtlCol="0" anchor="ctr"/>
          <a:lstStyle/>
          <a:p>
            <a:pPr algn="ctr" indent="0" marL="0">
              <a:buNone/>
            </a:pPr>
            <a:r>
              <a:rPr lang="en-US" sz="700" b="1" spc="100" kern="0" dirty="0">
                <a:solidFill>
                  <a:srgbClr val="FFFFFF"/>
                </a:solidFill>
              </a:rPr>
              <a:t>LOCATION</a:t>
            </a:r>
            <a:endParaRPr lang="en-US" sz="700" dirty="0"/>
          </a:p>
        </p:txBody>
      </p:sp>
      <p:sp>
        <p:nvSpPr>
          <p:cNvPr id="27" name="Text 25"/>
          <p:cNvSpPr/>
          <p:nvPr/>
        </p:nvSpPr>
        <p:spPr>
          <a:xfrm>
            <a:off x="2487168" y="3374136"/>
            <a:ext cx="1700784" cy="347472"/>
          </a:xfrm>
          <a:prstGeom prst="rect">
            <a:avLst/>
          </a:prstGeom>
          <a:noFill/>
          <a:ln/>
        </p:spPr>
        <p:txBody>
          <a:bodyPr wrap="square" rtlCol="0" anchor="ctr"/>
          <a:lstStyle/>
          <a:p>
            <a:pPr indent="0" marL="0">
              <a:buNone/>
            </a:pPr>
            <a:r>
              <a:rPr lang="en-US" sz="950" b="1" dirty="0">
                <a:solidFill>
                  <a:srgbClr val="1B2B4B"/>
                </a:solidFill>
                <a:latin typeface="Cambria" pitchFamily="34" charset="0"/>
                <a:ea typeface="Cambria" pitchFamily="34" charset="-122"/>
                <a:cs typeface="Cambria" pitchFamily="34" charset="-120"/>
              </a:rPr>
              <a:t>Granary District Location</a:t>
            </a:r>
            <a:endParaRPr lang="en-US" sz="950" dirty="0"/>
          </a:p>
        </p:txBody>
      </p:sp>
      <p:sp>
        <p:nvSpPr>
          <p:cNvPr id="28" name="Text 26"/>
          <p:cNvSpPr/>
          <p:nvPr/>
        </p:nvSpPr>
        <p:spPr>
          <a:xfrm>
            <a:off x="2487168" y="3739896"/>
            <a:ext cx="1700784" cy="859536"/>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Emerging entertainment hub with proximity to downtown, highway access, and adjacent parking. Foot traffic opportunity.</a:t>
            </a:r>
            <a:endParaRPr lang="en-US" sz="850" dirty="0"/>
          </a:p>
        </p:txBody>
      </p:sp>
      <p:sp>
        <p:nvSpPr>
          <p:cNvPr id="29" name="Shape 27"/>
          <p:cNvSpPr/>
          <p:nvPr/>
        </p:nvSpPr>
        <p:spPr>
          <a:xfrm>
            <a:off x="4480560" y="2971800"/>
            <a:ext cx="1920240" cy="1737360"/>
          </a:xfrm>
          <a:prstGeom prst="roundRect">
            <a:avLst>
              <a:gd name="adj" fmla="val 4211"/>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30" name="Shape 28"/>
          <p:cNvSpPr/>
          <p:nvPr/>
        </p:nvSpPr>
        <p:spPr>
          <a:xfrm>
            <a:off x="4590288" y="3081528"/>
            <a:ext cx="1371600" cy="219456"/>
          </a:xfrm>
          <a:prstGeom prst="roundRect">
            <a:avLst>
              <a:gd name="adj" fmla="val 50000"/>
            </a:avLst>
          </a:prstGeom>
          <a:solidFill>
            <a:srgbClr val="00B2C8">
              <a:alpha val="80000"/>
            </a:srgbClr>
          </a:solidFill>
          <a:ln w="12700">
            <a:solidFill>
              <a:srgbClr val="00B2C8"/>
            </a:solidFill>
            <a:prstDash val="solid"/>
          </a:ln>
        </p:spPr>
      </p:sp>
      <p:sp>
        <p:nvSpPr>
          <p:cNvPr id="31" name="Text 29"/>
          <p:cNvSpPr/>
          <p:nvPr/>
        </p:nvSpPr>
        <p:spPr>
          <a:xfrm>
            <a:off x="4590288" y="3081528"/>
            <a:ext cx="1371600" cy="219456"/>
          </a:xfrm>
          <a:prstGeom prst="rect">
            <a:avLst/>
          </a:prstGeom>
          <a:noFill/>
          <a:ln/>
        </p:spPr>
        <p:txBody>
          <a:bodyPr wrap="square" lIns="0" tIns="0" rIns="0" bIns="0" rtlCol="0" anchor="ctr"/>
          <a:lstStyle/>
          <a:p>
            <a:pPr algn="ctr" indent="0" marL="0">
              <a:buNone/>
            </a:pPr>
            <a:r>
              <a:rPr lang="en-US" sz="700" b="1" spc="100" kern="0" dirty="0">
                <a:solidFill>
                  <a:srgbClr val="FFFFFF"/>
                </a:solidFill>
              </a:rPr>
              <a:t>LOW RISK</a:t>
            </a:r>
            <a:endParaRPr lang="en-US" sz="700" dirty="0"/>
          </a:p>
        </p:txBody>
      </p:sp>
      <p:sp>
        <p:nvSpPr>
          <p:cNvPr id="32" name="Text 30"/>
          <p:cNvSpPr/>
          <p:nvPr/>
        </p:nvSpPr>
        <p:spPr>
          <a:xfrm>
            <a:off x="4590288" y="3374136"/>
            <a:ext cx="1700784" cy="347472"/>
          </a:xfrm>
          <a:prstGeom prst="rect">
            <a:avLst/>
          </a:prstGeom>
          <a:noFill/>
          <a:ln/>
        </p:spPr>
        <p:txBody>
          <a:bodyPr wrap="square" rtlCol="0" anchor="ctr"/>
          <a:lstStyle/>
          <a:p>
            <a:pPr indent="0" marL="0">
              <a:buNone/>
            </a:pPr>
            <a:r>
              <a:rPr lang="en-US" sz="950" b="1" dirty="0">
                <a:solidFill>
                  <a:srgbClr val="1B2B4B"/>
                </a:solidFill>
                <a:latin typeface="Cambria" pitchFamily="34" charset="0"/>
                <a:ea typeface="Cambria" pitchFamily="34" charset="-122"/>
                <a:cs typeface="Cambria" pitchFamily="34" charset="-120"/>
              </a:rPr>
              <a:t>Modular &amp; Reversible</a:t>
            </a:r>
            <a:endParaRPr lang="en-US" sz="950" dirty="0"/>
          </a:p>
        </p:txBody>
      </p:sp>
      <p:sp>
        <p:nvSpPr>
          <p:cNvPr id="33" name="Text 31"/>
          <p:cNvSpPr/>
          <p:nvPr/>
        </p:nvSpPr>
        <p:spPr>
          <a:xfrm>
            <a:off x="4590288" y="3739896"/>
            <a:ext cx="1700784" cy="859536"/>
          </a:xfrm>
          <a:prstGeom prst="rect">
            <a:avLst/>
          </a:prstGeom>
          <a:noFill/>
          <a:ln/>
        </p:spPr>
        <p:txBody>
          <a:bodyPr wrap="square" rtlCol="0" anchor="ctr"/>
          <a:lstStyle/>
          <a:p>
            <a:pPr indent="0" marL="0">
              <a:buNone/>
            </a:pPr>
            <a:r>
              <a:rPr lang="en-US" sz="850" dirty="0">
                <a:solidFill>
                  <a:srgbClr val="111B2E"/>
                </a:solidFill>
                <a:latin typeface="Calibri" pitchFamily="34" charset="0"/>
                <a:ea typeface="Calibri" pitchFamily="34" charset="-122"/>
                <a:cs typeface="Calibri" pitchFamily="34" charset="-120"/>
              </a:rPr>
              <a:t>Refrigerated rink system rolls up and stores at season end. No permanent alteration to venue or disruption to summer concert calendar.</a:t>
            </a:r>
            <a:endParaRPr lang="en-US" sz="850" dirty="0"/>
          </a:p>
        </p:txBody>
      </p:sp>
      <p:pic>
        <p:nvPicPr>
          <p:cNvPr id="34" name="Image 0" descr="/sessions/tender-vibrant-fermat/mnt/outputs/Screenshot 2024-10-07 at 6.17.52 PM.png">    </p:cNvPr>
          <p:cNvPicPr>
            <a:picLocks noChangeAspect="1"/>
          </p:cNvPicPr>
          <p:nvPr/>
        </p:nvPicPr>
        <p:blipFill>
          <a:blip r:embed="rId1"/>
          <a:stretch>
            <a:fillRect/>
          </a:stretch>
        </p:blipFill>
        <p:spPr>
          <a:xfrm>
            <a:off x="6583680" y="1097280"/>
            <a:ext cx="2331720" cy="3611880"/>
          </a:xfrm>
          <a:prstGeom prst="rect">
            <a:avLst/>
          </a:prstGeom>
        </p:spPr>
      </p:pic>
      <p:sp>
        <p:nvSpPr>
          <p:cNvPr id="35" name="Shape 32"/>
          <p:cNvSpPr/>
          <p:nvPr/>
        </p:nvSpPr>
        <p:spPr>
          <a:xfrm>
            <a:off x="6583680" y="4480560"/>
            <a:ext cx="2331720" cy="219456"/>
          </a:xfrm>
          <a:prstGeom prst="rect">
            <a:avLst/>
          </a:prstGeom>
          <a:solidFill>
            <a:srgbClr val="1B2B4B"/>
          </a:solidFill>
          <a:ln w="12700">
            <a:solidFill>
              <a:srgbClr val="1B2B4B"/>
            </a:solidFill>
            <a:prstDash val="solid"/>
          </a:ln>
        </p:spPr>
      </p:sp>
      <p:sp>
        <p:nvSpPr>
          <p:cNvPr id="36" name="Text 33"/>
          <p:cNvSpPr/>
          <p:nvPr/>
        </p:nvSpPr>
        <p:spPr>
          <a:xfrm>
            <a:off x="6583680" y="4480560"/>
            <a:ext cx="2331720" cy="219456"/>
          </a:xfrm>
          <a:prstGeom prst="rect">
            <a:avLst/>
          </a:prstGeom>
          <a:noFill/>
          <a:ln/>
        </p:spPr>
        <p:txBody>
          <a:bodyPr wrap="square" rtlCol="0" anchor="ctr"/>
          <a:lstStyle/>
          <a:p>
            <a:pPr algn="ctr" indent="0" marL="0">
              <a:buNone/>
            </a:pPr>
            <a:r>
              <a:rPr lang="en-US" sz="650" b="1" spc="100" kern="0" dirty="0">
                <a:solidFill>
                  <a:srgbClr val="00B2C8"/>
                </a:solidFill>
              </a:rPr>
              <a:t>GRANARY LIVE — VENUE RENDER</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Salt Lake City Market Analysis</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A growing metro with strong winter recreation culture and underserved entertainment demand</a:t>
            </a:r>
            <a:endParaRPr lang="en-US" sz="1200" dirty="0"/>
          </a:p>
        </p:txBody>
      </p:sp>
      <p:sp>
        <p:nvSpPr>
          <p:cNvPr id="4" name="Shape 2"/>
          <p:cNvSpPr/>
          <p:nvPr/>
        </p:nvSpPr>
        <p:spPr>
          <a:xfrm>
            <a:off x="365760" y="1097280"/>
            <a:ext cx="3657600" cy="822960"/>
          </a:xfrm>
          <a:prstGeom prst="roundRect">
            <a:avLst>
              <a:gd name="adj" fmla="val 8889"/>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5" name="Text 3"/>
          <p:cNvSpPr/>
          <p:nvPr/>
        </p:nvSpPr>
        <p:spPr>
          <a:xfrm>
            <a:off x="457200" y="1133856"/>
            <a:ext cx="1097280" cy="749808"/>
          </a:xfrm>
          <a:prstGeom prst="rect">
            <a:avLst/>
          </a:prstGeom>
          <a:noFill/>
          <a:ln/>
        </p:spPr>
        <p:txBody>
          <a:bodyPr wrap="square" rtlCol="0" anchor="ctr"/>
          <a:lstStyle/>
          <a:p>
            <a:pPr algn="ctr" indent="0" marL="0">
              <a:buNone/>
            </a:pPr>
            <a:r>
              <a:rPr lang="en-US" sz="2800" b="1" dirty="0">
                <a:solidFill>
                  <a:srgbClr val="00B2C8"/>
                </a:solidFill>
                <a:latin typeface="Cambria" pitchFamily="34" charset="0"/>
                <a:ea typeface="Cambria" pitchFamily="34" charset="-122"/>
                <a:cs typeface="Cambria" pitchFamily="34" charset="-120"/>
              </a:rPr>
              <a:t>1.2M+</a:t>
            </a:r>
            <a:endParaRPr lang="en-US" sz="2800" dirty="0"/>
          </a:p>
        </p:txBody>
      </p:sp>
      <p:sp>
        <p:nvSpPr>
          <p:cNvPr id="6" name="Text 4"/>
          <p:cNvSpPr/>
          <p:nvPr/>
        </p:nvSpPr>
        <p:spPr>
          <a:xfrm>
            <a:off x="1600200" y="1143000"/>
            <a:ext cx="228600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Salt Lake Metro Population</a:t>
            </a:r>
            <a:endParaRPr lang="en-US" sz="1100" dirty="0"/>
          </a:p>
        </p:txBody>
      </p:sp>
      <p:sp>
        <p:nvSpPr>
          <p:cNvPr id="7" name="Text 5"/>
          <p:cNvSpPr/>
          <p:nvPr/>
        </p:nvSpPr>
        <p:spPr>
          <a:xfrm>
            <a:off x="1600200" y="1444752"/>
            <a:ext cx="2286000" cy="320040"/>
          </a:xfrm>
          <a:prstGeom prst="rect">
            <a:avLst/>
          </a:prstGeom>
          <a:noFill/>
          <a:ln/>
        </p:spPr>
        <p:txBody>
          <a:bodyPr wrap="square" rtlCol="0" anchor="ctr"/>
          <a:lstStyle/>
          <a:p>
            <a:pPr indent="0" marL="0">
              <a:buNone/>
            </a:pPr>
            <a:r>
              <a:rPr lang="en-US" sz="900" dirty="0">
                <a:solidFill>
                  <a:srgbClr val="6B7A8D"/>
                </a:solidFill>
                <a:latin typeface="Calibri" pitchFamily="34" charset="0"/>
                <a:ea typeface="Calibri" pitchFamily="34" charset="-122"/>
                <a:cs typeface="Calibri" pitchFamily="34" charset="-120"/>
              </a:rPr>
              <a:t>Fastest-growing metro in the US (2020s)</a:t>
            </a:r>
            <a:endParaRPr lang="en-US" sz="900" dirty="0"/>
          </a:p>
        </p:txBody>
      </p:sp>
      <p:sp>
        <p:nvSpPr>
          <p:cNvPr id="8" name="Shape 6"/>
          <p:cNvSpPr/>
          <p:nvPr/>
        </p:nvSpPr>
        <p:spPr>
          <a:xfrm>
            <a:off x="365760" y="2057400"/>
            <a:ext cx="3657600" cy="822960"/>
          </a:xfrm>
          <a:prstGeom prst="roundRect">
            <a:avLst>
              <a:gd name="adj" fmla="val 8889"/>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9" name="Text 7"/>
          <p:cNvSpPr/>
          <p:nvPr/>
        </p:nvSpPr>
        <p:spPr>
          <a:xfrm>
            <a:off x="457200" y="2093976"/>
            <a:ext cx="1097280" cy="749808"/>
          </a:xfrm>
          <a:prstGeom prst="rect">
            <a:avLst/>
          </a:prstGeom>
          <a:noFill/>
          <a:ln/>
        </p:spPr>
        <p:txBody>
          <a:bodyPr wrap="square" rtlCol="0" anchor="ctr"/>
          <a:lstStyle/>
          <a:p>
            <a:pPr algn="ctr" indent="0" marL="0">
              <a:buNone/>
            </a:pPr>
            <a:r>
              <a:rPr lang="en-US" sz="2800" b="1" dirty="0">
                <a:solidFill>
                  <a:srgbClr val="00B2C8"/>
                </a:solidFill>
                <a:latin typeface="Cambria" pitchFamily="34" charset="0"/>
                <a:ea typeface="Cambria" pitchFamily="34" charset="-122"/>
                <a:cs typeface="Cambria" pitchFamily="34" charset="-120"/>
              </a:rPr>
              <a:t>#1</a:t>
            </a:r>
            <a:endParaRPr lang="en-US" sz="2800" dirty="0"/>
          </a:p>
        </p:txBody>
      </p:sp>
      <p:sp>
        <p:nvSpPr>
          <p:cNvPr id="10" name="Text 8"/>
          <p:cNvSpPr/>
          <p:nvPr/>
        </p:nvSpPr>
        <p:spPr>
          <a:xfrm>
            <a:off x="1600200" y="2103120"/>
            <a:ext cx="228600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State for Outdoor Recreation</a:t>
            </a:r>
            <a:endParaRPr lang="en-US" sz="1100" dirty="0"/>
          </a:p>
        </p:txBody>
      </p:sp>
      <p:sp>
        <p:nvSpPr>
          <p:cNvPr id="11" name="Text 9"/>
          <p:cNvSpPr/>
          <p:nvPr/>
        </p:nvSpPr>
        <p:spPr>
          <a:xfrm>
            <a:off x="1600200" y="2404872"/>
            <a:ext cx="2286000" cy="320040"/>
          </a:xfrm>
          <a:prstGeom prst="rect">
            <a:avLst/>
          </a:prstGeom>
          <a:noFill/>
          <a:ln/>
        </p:spPr>
        <p:txBody>
          <a:bodyPr wrap="square" rtlCol="0" anchor="ctr"/>
          <a:lstStyle/>
          <a:p>
            <a:pPr indent="0" marL="0">
              <a:buNone/>
            </a:pPr>
            <a:r>
              <a:rPr lang="en-US" sz="900" dirty="0">
                <a:solidFill>
                  <a:srgbClr val="6B7A8D"/>
                </a:solidFill>
                <a:latin typeface="Calibri" pitchFamily="34" charset="0"/>
                <a:ea typeface="Calibri" pitchFamily="34" charset="-122"/>
                <a:cs typeface="Calibri" pitchFamily="34" charset="-120"/>
              </a:rPr>
              <a:t>Utah leads US in outdoor rec spending</a:t>
            </a:r>
            <a:endParaRPr lang="en-US" sz="900" dirty="0"/>
          </a:p>
        </p:txBody>
      </p:sp>
      <p:sp>
        <p:nvSpPr>
          <p:cNvPr id="12" name="Shape 10"/>
          <p:cNvSpPr/>
          <p:nvPr/>
        </p:nvSpPr>
        <p:spPr>
          <a:xfrm>
            <a:off x="365760" y="3017520"/>
            <a:ext cx="3657600" cy="822960"/>
          </a:xfrm>
          <a:prstGeom prst="roundRect">
            <a:avLst>
              <a:gd name="adj" fmla="val 8889"/>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3" name="Text 11"/>
          <p:cNvSpPr/>
          <p:nvPr/>
        </p:nvSpPr>
        <p:spPr>
          <a:xfrm>
            <a:off x="457200" y="3054096"/>
            <a:ext cx="1097280" cy="749808"/>
          </a:xfrm>
          <a:prstGeom prst="rect">
            <a:avLst/>
          </a:prstGeom>
          <a:noFill/>
          <a:ln/>
        </p:spPr>
        <p:txBody>
          <a:bodyPr wrap="square" rtlCol="0" anchor="ctr"/>
          <a:lstStyle/>
          <a:p>
            <a:pPr algn="ctr" indent="0" marL="0">
              <a:buNone/>
            </a:pPr>
            <a:r>
              <a:rPr lang="en-US" sz="2800" b="1" dirty="0">
                <a:solidFill>
                  <a:srgbClr val="00B2C8"/>
                </a:solidFill>
                <a:latin typeface="Cambria" pitchFamily="34" charset="0"/>
                <a:ea typeface="Cambria" pitchFamily="34" charset="-122"/>
                <a:cs typeface="Cambria" pitchFamily="34" charset="-120"/>
              </a:rPr>
              <a:t>$4.4B</a:t>
            </a:r>
            <a:endParaRPr lang="en-US" sz="2800" dirty="0"/>
          </a:p>
        </p:txBody>
      </p:sp>
      <p:sp>
        <p:nvSpPr>
          <p:cNvPr id="14" name="Text 12"/>
          <p:cNvSpPr/>
          <p:nvPr/>
        </p:nvSpPr>
        <p:spPr>
          <a:xfrm>
            <a:off x="1600200" y="3063240"/>
            <a:ext cx="228600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Utah Ski Industry Revenue</a:t>
            </a:r>
            <a:endParaRPr lang="en-US" sz="1100" dirty="0"/>
          </a:p>
        </p:txBody>
      </p:sp>
      <p:sp>
        <p:nvSpPr>
          <p:cNvPr id="15" name="Text 13"/>
          <p:cNvSpPr/>
          <p:nvPr/>
        </p:nvSpPr>
        <p:spPr>
          <a:xfrm>
            <a:off x="1600200" y="3364992"/>
            <a:ext cx="2286000" cy="320040"/>
          </a:xfrm>
          <a:prstGeom prst="rect">
            <a:avLst/>
          </a:prstGeom>
          <a:noFill/>
          <a:ln/>
        </p:spPr>
        <p:txBody>
          <a:bodyPr wrap="square" rtlCol="0" anchor="ctr"/>
          <a:lstStyle/>
          <a:p>
            <a:pPr indent="0" marL="0">
              <a:buNone/>
            </a:pPr>
            <a:r>
              <a:rPr lang="en-US" sz="900" dirty="0">
                <a:solidFill>
                  <a:srgbClr val="6B7A8D"/>
                </a:solidFill>
                <a:latin typeface="Calibri" pitchFamily="34" charset="0"/>
                <a:ea typeface="Calibri" pitchFamily="34" charset="-122"/>
                <a:cs typeface="Calibri" pitchFamily="34" charset="-120"/>
              </a:rPr>
              <a:t>Annual economic impact, Utah Ski Areas Assoc.</a:t>
            </a:r>
            <a:endParaRPr lang="en-US" sz="900" dirty="0"/>
          </a:p>
        </p:txBody>
      </p:sp>
      <p:sp>
        <p:nvSpPr>
          <p:cNvPr id="16" name="Shape 14"/>
          <p:cNvSpPr/>
          <p:nvPr/>
        </p:nvSpPr>
        <p:spPr>
          <a:xfrm>
            <a:off x="365760" y="3977640"/>
            <a:ext cx="3657600" cy="822960"/>
          </a:xfrm>
          <a:prstGeom prst="roundRect">
            <a:avLst>
              <a:gd name="adj" fmla="val 8889"/>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7" name="Text 15"/>
          <p:cNvSpPr/>
          <p:nvPr/>
        </p:nvSpPr>
        <p:spPr>
          <a:xfrm>
            <a:off x="457200" y="4014216"/>
            <a:ext cx="1097280" cy="749808"/>
          </a:xfrm>
          <a:prstGeom prst="rect">
            <a:avLst/>
          </a:prstGeom>
          <a:noFill/>
          <a:ln/>
        </p:spPr>
        <p:txBody>
          <a:bodyPr wrap="square" rtlCol="0" anchor="ctr"/>
          <a:lstStyle/>
          <a:p>
            <a:pPr algn="ctr" indent="0" marL="0">
              <a:buNone/>
            </a:pPr>
            <a:r>
              <a:rPr lang="en-US" sz="2800" b="1" dirty="0">
                <a:solidFill>
                  <a:srgbClr val="00B2C8"/>
                </a:solidFill>
                <a:latin typeface="Cambria" pitchFamily="34" charset="0"/>
                <a:ea typeface="Cambria" pitchFamily="34" charset="-122"/>
                <a:cs typeface="Cambria" pitchFamily="34" charset="-120"/>
              </a:rPr>
              <a:t>6–8</a:t>
            </a:r>
            <a:endParaRPr lang="en-US" sz="2800" dirty="0"/>
          </a:p>
        </p:txBody>
      </p:sp>
      <p:sp>
        <p:nvSpPr>
          <p:cNvPr id="18" name="Text 16"/>
          <p:cNvSpPr/>
          <p:nvPr/>
        </p:nvSpPr>
        <p:spPr>
          <a:xfrm>
            <a:off x="1600200" y="4023360"/>
            <a:ext cx="228600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Winter Months of Opportunity</a:t>
            </a:r>
            <a:endParaRPr lang="en-US" sz="1100" dirty="0"/>
          </a:p>
        </p:txBody>
      </p:sp>
      <p:sp>
        <p:nvSpPr>
          <p:cNvPr id="19" name="Text 17"/>
          <p:cNvSpPr/>
          <p:nvPr/>
        </p:nvSpPr>
        <p:spPr>
          <a:xfrm>
            <a:off x="1600200" y="4325112"/>
            <a:ext cx="2286000" cy="320040"/>
          </a:xfrm>
          <a:prstGeom prst="rect">
            <a:avLst/>
          </a:prstGeom>
          <a:noFill/>
          <a:ln/>
        </p:spPr>
        <p:txBody>
          <a:bodyPr wrap="square" rtlCol="0" anchor="ctr"/>
          <a:lstStyle/>
          <a:p>
            <a:pPr indent="0" marL="0">
              <a:buNone/>
            </a:pPr>
            <a:r>
              <a:rPr lang="en-US" sz="900" dirty="0">
                <a:solidFill>
                  <a:srgbClr val="6B7A8D"/>
                </a:solidFill>
                <a:latin typeface="Calibri" pitchFamily="34" charset="0"/>
                <a:ea typeface="Calibri" pitchFamily="34" charset="-122"/>
                <a:cs typeface="Calibri" pitchFamily="34" charset="-120"/>
              </a:rPr>
              <a:t>Nov–Apr; avg low temp 28°F in Dec/Jan</a:t>
            </a:r>
            <a:endParaRPr lang="en-US" sz="900" dirty="0"/>
          </a:p>
        </p:txBody>
      </p:sp>
      <p:graphicFrame>
        <p:nvGraphicFramePr>
          <p:cNvPr id="20" name="Chart 0" descr=""/>
          <p:cNvGraphicFramePr/>
          <p:nvPr/>
        </p:nvGraphicFramePr>
        <p:xfrm>
          <a:off x="4297680" y="1097280"/>
          <a:ext cx="4480560" cy="3749040"/>
        </p:xfrm>
        <a:graphic xmlns:a="http://schemas.openxmlformats.org/drawingml/2006/main">
          <a:graphicData uri="http://schemas.openxmlformats.org/drawingml/2006/chart">
            <c:chart xmlns:c="http://schemas.openxmlformats.org/drawingml/2006/chart" r:id="rId1"/>
          </a:graphicData>
        </a:graphic>
      </p:graphicFrame>
      <p:sp>
        <p:nvSpPr>
          <p:cNvPr id="21" name="Text 18"/>
          <p:cNvSpPr/>
          <p:nvPr/>
        </p:nvSpPr>
        <p:spPr>
          <a:xfrm>
            <a:off x="365760" y="4754880"/>
            <a:ext cx="8412480" cy="228600"/>
          </a:xfrm>
          <a:prstGeom prst="rect">
            <a:avLst/>
          </a:prstGeom>
          <a:noFill/>
          <a:ln/>
        </p:spPr>
        <p:txBody>
          <a:bodyPr wrap="square" rtlCol="0" anchor="ctr"/>
          <a:lstStyle/>
          <a:p>
            <a:pPr indent="0" marL="0">
              <a:buNone/>
            </a:pPr>
            <a:r>
              <a:rPr lang="en-US" sz="750" i="1" dirty="0">
                <a:solidFill>
                  <a:srgbClr val="6B7A8D"/>
                </a:solidFill>
                <a:latin typeface="Calibri" pitchFamily="34" charset="0"/>
                <a:ea typeface="Calibri" pitchFamily="34" charset="-122"/>
                <a:cs typeface="Calibri" pitchFamily="34" charset="-120"/>
              </a:rPr>
              <a:t>* Market stats sourced from US Census Bureau, Utah Office of Tourism, Utah Ski Areas Association. Demand index is illustrative — replace with primary research.</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2B4B"/>
        </a:solidFill>
      </p:bgPr>
    </p:bg>
    <p:spTree>
      <p:nvGrpSpPr>
        <p:cNvPr id="1" name=""/>
        <p:cNvGrpSpPr/>
        <p:nvPr/>
      </p:nvGrpSpPr>
      <p:grpSpPr>
        <a:xfrm>
          <a:off x="0" y="0"/>
          <a:ext cx="0" cy="0"/>
          <a:chOff x="0" y="0"/>
          <a:chExt cx="0" cy="0"/>
        </a:xfrm>
      </p:grpSpPr>
      <p:sp>
        <p:nvSpPr>
          <p:cNvPr id="2" name="Shape 0"/>
          <p:cNvSpPr/>
          <p:nvPr/>
        </p:nvSpPr>
        <p:spPr>
          <a:xfrm>
            <a:off x="457200" y="274320"/>
            <a:ext cx="1463040" cy="256032"/>
          </a:xfrm>
          <a:prstGeom prst="roundRect">
            <a:avLst>
              <a:gd name="adj" fmla="val 50000"/>
            </a:avLst>
          </a:prstGeom>
          <a:solidFill>
            <a:srgbClr val="00B2C8"/>
          </a:solidFill>
          <a:ln w="12700">
            <a:solidFill>
              <a:srgbClr val="00B2C8"/>
            </a:solidFill>
            <a:prstDash val="solid"/>
          </a:ln>
        </p:spPr>
      </p:sp>
      <p:sp>
        <p:nvSpPr>
          <p:cNvPr id="3" name="Text 1"/>
          <p:cNvSpPr/>
          <p:nvPr/>
        </p:nvSpPr>
        <p:spPr>
          <a:xfrm>
            <a:off x="457200" y="274320"/>
            <a:ext cx="1463040" cy="256032"/>
          </a:xfrm>
          <a:prstGeom prst="rect">
            <a:avLst/>
          </a:prstGeom>
          <a:noFill/>
          <a:ln/>
        </p:spPr>
        <p:txBody>
          <a:bodyPr wrap="square" lIns="0" tIns="0" rIns="0" bIns="0" rtlCol="0" anchor="ctr"/>
          <a:lstStyle/>
          <a:p>
            <a:pPr algn="ctr" indent="0" marL="0">
              <a:buNone/>
            </a:pPr>
            <a:r>
              <a:rPr lang="en-US" sz="700" b="1" dirty="0">
                <a:solidFill>
                  <a:srgbClr val="FFFFFF"/>
                </a:solidFill>
              </a:rPr>
              <a:t>DEMAND ANALYSIS</a:t>
            </a:r>
            <a:endParaRPr lang="en-US" sz="700" dirty="0"/>
          </a:p>
        </p:txBody>
      </p:sp>
      <p:sp>
        <p:nvSpPr>
          <p:cNvPr id="4" name="Text 2"/>
          <p:cNvSpPr/>
          <p:nvPr/>
        </p:nvSpPr>
        <p:spPr>
          <a:xfrm>
            <a:off x="457200" y="594360"/>
            <a:ext cx="8229600" cy="54864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Winter Recreation Demand in SLC</a:t>
            </a:r>
            <a:endParaRPr lang="en-US" sz="3000" dirty="0"/>
          </a:p>
        </p:txBody>
      </p:sp>
      <p:sp>
        <p:nvSpPr>
          <p:cNvPr id="5" name="Shape 3"/>
          <p:cNvSpPr/>
          <p:nvPr/>
        </p:nvSpPr>
        <p:spPr>
          <a:xfrm>
            <a:off x="365760" y="1325880"/>
            <a:ext cx="4069080" cy="1463040"/>
          </a:xfrm>
          <a:prstGeom prst="roundRect">
            <a:avLst>
              <a:gd name="adj" fmla="val 5000"/>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6" name="Text 4"/>
          <p:cNvSpPr/>
          <p:nvPr/>
        </p:nvSpPr>
        <p:spPr>
          <a:xfrm>
            <a:off x="548640" y="1463040"/>
            <a:ext cx="3657600" cy="320040"/>
          </a:xfrm>
          <a:prstGeom prst="rect">
            <a:avLst/>
          </a:prstGeom>
          <a:noFill/>
          <a:ln/>
        </p:spPr>
        <p:txBody>
          <a:bodyPr wrap="square" rtlCol="0" anchor="ctr"/>
          <a:lstStyle/>
          <a:p>
            <a:pPr indent="0" marL="0">
              <a:buNone/>
            </a:pPr>
            <a:r>
              <a:rPr lang="en-US" sz="1400" b="1" dirty="0">
                <a:solidFill>
                  <a:srgbClr val="00B2C8"/>
                </a:solidFill>
                <a:latin typeface="Cambria" pitchFamily="34" charset="0"/>
                <a:ea typeface="Cambria" pitchFamily="34" charset="-122"/>
                <a:cs typeface="Cambria" pitchFamily="34" charset="-120"/>
              </a:rPr>
              <a:t>Ice Skating</a:t>
            </a:r>
            <a:endParaRPr lang="en-US" sz="1400" dirty="0"/>
          </a:p>
        </p:txBody>
      </p:sp>
      <p:sp>
        <p:nvSpPr>
          <p:cNvPr id="7" name="Text 5"/>
          <p:cNvSpPr/>
          <p:nvPr/>
        </p:nvSpPr>
        <p:spPr>
          <a:xfrm>
            <a:off x="548640" y="1828800"/>
            <a:ext cx="3657600" cy="868680"/>
          </a:xfrm>
          <a:prstGeom prst="rect">
            <a:avLst/>
          </a:prstGeom>
          <a:noFill/>
          <a:ln/>
        </p:spPr>
        <p:txBody>
          <a:bodyPr wrap="square" rtlCol="0" anchor="ctr"/>
          <a:lstStyle/>
          <a:p>
            <a:pPr indent="0" marL="0">
              <a:buNone/>
            </a:pPr>
            <a:r>
              <a:rPr lang="en-US" sz="1000" dirty="0">
                <a:solidFill>
                  <a:srgbClr val="C8D8EE"/>
                </a:solidFill>
                <a:latin typeface="Calibri" pitchFamily="34" charset="0"/>
                <a:ea typeface="Calibri" pitchFamily="34" charset="-122"/>
                <a:cs typeface="Calibri" pitchFamily="34" charset="-120"/>
              </a:rPr>
              <a:t>Millcreek Commons and Gallivan Center operate at capacity on weekends, charging $14–16/person with no premium experience. Demand clearly exceeds current supply.</a:t>
            </a:r>
            <a:endParaRPr lang="en-US" sz="1000" dirty="0"/>
          </a:p>
        </p:txBody>
      </p:sp>
      <p:sp>
        <p:nvSpPr>
          <p:cNvPr id="8" name="Shape 6"/>
          <p:cNvSpPr/>
          <p:nvPr/>
        </p:nvSpPr>
        <p:spPr>
          <a:xfrm>
            <a:off x="4709160" y="1325880"/>
            <a:ext cx="4069080" cy="1463040"/>
          </a:xfrm>
          <a:prstGeom prst="roundRect">
            <a:avLst>
              <a:gd name="adj" fmla="val 5000"/>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9" name="Text 7"/>
          <p:cNvSpPr/>
          <p:nvPr/>
        </p:nvSpPr>
        <p:spPr>
          <a:xfrm>
            <a:off x="4892040" y="1463040"/>
            <a:ext cx="3657600" cy="320040"/>
          </a:xfrm>
          <a:prstGeom prst="rect">
            <a:avLst/>
          </a:prstGeom>
          <a:noFill/>
          <a:ln/>
        </p:spPr>
        <p:txBody>
          <a:bodyPr wrap="square" rtlCol="0" anchor="ctr"/>
          <a:lstStyle/>
          <a:p>
            <a:pPr indent="0" marL="0">
              <a:buNone/>
            </a:pPr>
            <a:r>
              <a:rPr lang="en-US" sz="1400" b="1" dirty="0">
                <a:solidFill>
                  <a:srgbClr val="00B2C8"/>
                </a:solidFill>
                <a:latin typeface="Cambria" pitchFamily="34" charset="0"/>
                <a:ea typeface="Cambria" pitchFamily="34" charset="-122"/>
                <a:cs typeface="Cambria" pitchFamily="34" charset="-120"/>
              </a:rPr>
              <a:t>Ski Culture</a:t>
            </a:r>
            <a:endParaRPr lang="en-US" sz="1400" dirty="0"/>
          </a:p>
        </p:txBody>
      </p:sp>
      <p:sp>
        <p:nvSpPr>
          <p:cNvPr id="10" name="Text 8"/>
          <p:cNvSpPr/>
          <p:nvPr/>
        </p:nvSpPr>
        <p:spPr>
          <a:xfrm>
            <a:off x="4892040" y="1828800"/>
            <a:ext cx="3657600" cy="868680"/>
          </a:xfrm>
          <a:prstGeom prst="rect">
            <a:avLst/>
          </a:prstGeom>
          <a:noFill/>
          <a:ln/>
        </p:spPr>
        <p:txBody>
          <a:bodyPr wrap="square" rtlCol="0" anchor="ctr"/>
          <a:lstStyle/>
          <a:p>
            <a:pPr indent="0" marL="0">
              <a:buNone/>
            </a:pPr>
            <a:r>
              <a:rPr lang="en-US" sz="1000" dirty="0">
                <a:solidFill>
                  <a:srgbClr val="C8D8EE"/>
                </a:solidFill>
                <a:latin typeface="Calibri" pitchFamily="34" charset="0"/>
                <a:ea typeface="Calibri" pitchFamily="34" charset="-122"/>
                <a:cs typeface="Calibri" pitchFamily="34" charset="-120"/>
              </a:rPr>
              <a:t>Utah's "Greatest Snow on Earth" brand drives outsized winter recreation engagement. Skiers and snowboarders represent a natural audience for the Rail Jam concept.</a:t>
            </a:r>
            <a:endParaRPr lang="en-US" sz="1000" dirty="0"/>
          </a:p>
        </p:txBody>
      </p:sp>
      <p:sp>
        <p:nvSpPr>
          <p:cNvPr id="11" name="Shape 9"/>
          <p:cNvSpPr/>
          <p:nvPr/>
        </p:nvSpPr>
        <p:spPr>
          <a:xfrm>
            <a:off x="365760" y="2971800"/>
            <a:ext cx="4069080" cy="1463040"/>
          </a:xfrm>
          <a:prstGeom prst="roundRect">
            <a:avLst>
              <a:gd name="adj" fmla="val 5000"/>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2" name="Text 10"/>
          <p:cNvSpPr/>
          <p:nvPr/>
        </p:nvSpPr>
        <p:spPr>
          <a:xfrm>
            <a:off x="548640" y="3108960"/>
            <a:ext cx="3657600" cy="320040"/>
          </a:xfrm>
          <a:prstGeom prst="rect">
            <a:avLst/>
          </a:prstGeom>
          <a:noFill/>
          <a:ln/>
        </p:spPr>
        <p:txBody>
          <a:bodyPr wrap="square" rtlCol="0" anchor="ctr"/>
          <a:lstStyle/>
          <a:p>
            <a:pPr indent="0" marL="0">
              <a:buNone/>
            </a:pPr>
            <a:r>
              <a:rPr lang="en-US" sz="1400" b="1" dirty="0">
                <a:solidFill>
                  <a:srgbClr val="00B2C8"/>
                </a:solidFill>
                <a:latin typeface="Cambria" pitchFamily="34" charset="0"/>
                <a:ea typeface="Cambria" pitchFamily="34" charset="-122"/>
                <a:cs typeface="Cambria" pitchFamily="34" charset="-120"/>
              </a:rPr>
              <a:t>Winter Events</a:t>
            </a:r>
            <a:endParaRPr lang="en-US" sz="1400" dirty="0"/>
          </a:p>
        </p:txBody>
      </p:sp>
      <p:sp>
        <p:nvSpPr>
          <p:cNvPr id="13" name="Text 11"/>
          <p:cNvSpPr/>
          <p:nvPr/>
        </p:nvSpPr>
        <p:spPr>
          <a:xfrm>
            <a:off x="548640" y="3474720"/>
            <a:ext cx="3657600" cy="868680"/>
          </a:xfrm>
          <a:prstGeom prst="rect">
            <a:avLst/>
          </a:prstGeom>
          <a:noFill/>
          <a:ln/>
        </p:spPr>
        <p:txBody>
          <a:bodyPr wrap="square" rtlCol="0" anchor="ctr"/>
          <a:lstStyle/>
          <a:p>
            <a:pPr indent="0" marL="0">
              <a:buNone/>
            </a:pPr>
            <a:r>
              <a:rPr lang="en-US" sz="1000" dirty="0">
                <a:solidFill>
                  <a:srgbClr val="C8D8EE"/>
                </a:solidFill>
                <a:latin typeface="Calibri" pitchFamily="34" charset="0"/>
                <a:ea typeface="Calibri" pitchFamily="34" charset="-122"/>
                <a:cs typeface="Calibri" pitchFamily="34" charset="-120"/>
              </a:rPr>
              <a:t>Sundance Film Festival (Jan), Utah Jazz season, and holiday events demonstrate strong consumer willingness to be outside in winter for the right experience.</a:t>
            </a:r>
            <a:endParaRPr lang="en-US" sz="1000" dirty="0"/>
          </a:p>
        </p:txBody>
      </p:sp>
      <p:sp>
        <p:nvSpPr>
          <p:cNvPr id="14" name="Shape 12"/>
          <p:cNvSpPr/>
          <p:nvPr/>
        </p:nvSpPr>
        <p:spPr>
          <a:xfrm>
            <a:off x="4709160" y="2971800"/>
            <a:ext cx="4069080" cy="1463040"/>
          </a:xfrm>
          <a:prstGeom prst="roundRect">
            <a:avLst>
              <a:gd name="adj" fmla="val 5000"/>
            </a:avLst>
          </a:prstGeom>
          <a:solidFill>
            <a:srgbClr val="243455"/>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15" name="Text 13"/>
          <p:cNvSpPr/>
          <p:nvPr/>
        </p:nvSpPr>
        <p:spPr>
          <a:xfrm>
            <a:off x="4892040" y="3108960"/>
            <a:ext cx="3657600" cy="320040"/>
          </a:xfrm>
          <a:prstGeom prst="rect">
            <a:avLst/>
          </a:prstGeom>
          <a:noFill/>
          <a:ln/>
        </p:spPr>
        <p:txBody>
          <a:bodyPr wrap="square" rtlCol="0" anchor="ctr"/>
          <a:lstStyle/>
          <a:p>
            <a:pPr indent="0" marL="0">
              <a:buNone/>
            </a:pPr>
            <a:r>
              <a:rPr lang="en-US" sz="1400" b="1" dirty="0">
                <a:solidFill>
                  <a:srgbClr val="00B2C8"/>
                </a:solidFill>
                <a:latin typeface="Cambria" pitchFamily="34" charset="0"/>
                <a:ea typeface="Cambria" pitchFamily="34" charset="-122"/>
                <a:cs typeface="Cambria" pitchFamily="34" charset="-120"/>
              </a:rPr>
              <a:t>F&amp;B Potential</a:t>
            </a:r>
            <a:endParaRPr lang="en-US" sz="1400" dirty="0"/>
          </a:p>
        </p:txBody>
      </p:sp>
      <p:sp>
        <p:nvSpPr>
          <p:cNvPr id="16" name="Text 14"/>
          <p:cNvSpPr/>
          <p:nvPr/>
        </p:nvSpPr>
        <p:spPr>
          <a:xfrm>
            <a:off x="4892040" y="3474720"/>
            <a:ext cx="3657600" cy="868680"/>
          </a:xfrm>
          <a:prstGeom prst="rect">
            <a:avLst/>
          </a:prstGeom>
          <a:noFill/>
          <a:ln/>
        </p:spPr>
        <p:txBody>
          <a:bodyPr wrap="square" rtlCol="0" anchor="ctr"/>
          <a:lstStyle/>
          <a:p>
            <a:pPr indent="0" marL="0">
              <a:buNone/>
            </a:pPr>
            <a:r>
              <a:rPr lang="en-US" sz="1000" dirty="0">
                <a:solidFill>
                  <a:srgbClr val="C8D8EE"/>
                </a:solidFill>
                <a:latin typeface="Calibri" pitchFamily="34" charset="0"/>
                <a:ea typeface="Calibri" pitchFamily="34" charset="-122"/>
                <a:cs typeface="Calibri" pitchFamily="34" charset="-120"/>
              </a:rPr>
              <a:t>Iron Sleek's own case studies show outdoor rinks drive significant food &amp; beverage uplift. Granary Live's existing bar operations can capture this directly.</a:t>
            </a:r>
            <a:endParaRPr lang="en-US" sz="1000" dirty="0"/>
          </a:p>
        </p:txBody>
      </p:sp>
      <p:sp>
        <p:nvSpPr>
          <p:cNvPr id="17" name="Shape 15"/>
          <p:cNvSpPr/>
          <p:nvPr/>
        </p:nvSpPr>
        <p:spPr>
          <a:xfrm>
            <a:off x="457200" y="4617720"/>
            <a:ext cx="8229600" cy="384048"/>
          </a:xfrm>
          <a:prstGeom prst="roundRect">
            <a:avLst>
              <a:gd name="adj" fmla="val 14286"/>
            </a:avLst>
          </a:prstGeom>
          <a:solidFill>
            <a:srgbClr val="C9A84C">
              <a:alpha val="85000"/>
            </a:srgbClr>
          </a:solidFill>
          <a:ln w="12700">
            <a:solidFill>
              <a:srgbClr val="C9A84C"/>
            </a:solidFill>
            <a:prstDash val="solid"/>
          </a:ln>
        </p:spPr>
      </p:sp>
      <p:sp>
        <p:nvSpPr>
          <p:cNvPr id="18" name="Text 16"/>
          <p:cNvSpPr/>
          <p:nvPr/>
        </p:nvSpPr>
        <p:spPr>
          <a:xfrm>
            <a:off x="594360" y="4645152"/>
            <a:ext cx="7955280" cy="347472"/>
          </a:xfrm>
          <a:prstGeom prst="rect">
            <a:avLst/>
          </a:prstGeom>
          <a:noFill/>
          <a:ln/>
        </p:spPr>
        <p:txBody>
          <a:bodyPr wrap="square"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Key Insight: SLC winter demand exists and is underserved. The opportunity is to capture a premium slice of it at an already-established entertainment destination.</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indent="0" marL="0">
              <a:buNone/>
            </a:pPr>
            <a:r>
              <a:rPr lang="en-US" sz="2600" b="1" dirty="0">
                <a:solidFill>
                  <a:srgbClr val="1B2B4B"/>
                </a:solidFill>
                <a:latin typeface="Cambria" pitchFamily="34" charset="0"/>
                <a:ea typeface="Cambria" pitchFamily="34" charset="-122"/>
                <a:cs typeface="Cambria" pitchFamily="34" charset="-120"/>
              </a:rPr>
              <a:t>Competitive Landscape</a:t>
            </a:r>
            <a:endParaRPr lang="en-US" sz="2600" dirty="0"/>
          </a:p>
        </p:txBody>
      </p:sp>
      <p:sp>
        <p:nvSpPr>
          <p:cNvPr id="3" name="Text 1"/>
          <p:cNvSpPr/>
          <p:nvPr/>
        </p:nvSpPr>
        <p:spPr>
          <a:xfrm>
            <a:off x="457200" y="804672"/>
            <a:ext cx="8229600" cy="274320"/>
          </a:xfrm>
          <a:prstGeom prst="rect">
            <a:avLst/>
          </a:prstGeom>
          <a:noFill/>
          <a:ln/>
        </p:spPr>
        <p:txBody>
          <a:bodyPr wrap="square" lIns="0" tIns="0" rIns="0" bIns="0" rtlCol="0" anchor="ctr"/>
          <a:lstStyle/>
          <a:p>
            <a:pPr indent="0" marL="0">
              <a:buNone/>
            </a:pPr>
            <a:r>
              <a:rPr lang="en-US" sz="1200" dirty="0">
                <a:solidFill>
                  <a:srgbClr val="6B7A8D"/>
                </a:solidFill>
                <a:latin typeface="Calibri" pitchFamily="34" charset="0"/>
                <a:ea typeface="Calibri" pitchFamily="34" charset="-122"/>
                <a:cs typeface="Calibri" pitchFamily="34" charset="-120"/>
              </a:rPr>
              <a:t>How Granary Live Winter compares to existing Salt Lake City ice rinks</a:t>
            </a:r>
            <a:endParaRPr lang="en-US" sz="12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365760" y="1051560"/>
          <a:ext cx="8412480" cy="2926080"/>
        </p:xfrm>
        <a:graphic>
          <a:graphicData uri="http://schemas.openxmlformats.org/drawingml/2006/table">
            <a:tbl>
              <a:tblPr/>
              <a:tblGrid>
                <a:gridCol w="1600200"/>
                <a:gridCol w="1234440"/>
                <a:gridCol w="1143000"/>
                <a:gridCol w="1051560"/>
                <a:gridCol w="1051560"/>
                <a:gridCol w="1417320"/>
                <a:gridCol w="914400"/>
              </a:tblGrid>
              <a:tr h="585216">
                <a:tc>
                  <a:txBody>
                    <a:bodyPr/>
                    <a:lstStyle/>
                    <a:p>
                      <a:pPr algn="ctr" indent="0" marL="0">
                        <a:buNone/>
                      </a:pPr>
                      <a:r>
                        <a:rPr lang="en-US" sz="1000" b="1" dirty="0">
                          <a:solidFill>
                            <a:srgbClr val="FFFFFF"/>
                          </a:solidFill>
                        </a:rPr>
                        <a:t>Venue</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algn="ctr" indent="0" marL="0">
                        <a:buNone/>
                      </a:pPr>
                      <a:r>
                        <a:rPr lang="en-US" sz="1000" b="1" dirty="0">
                          <a:solidFill>
                            <a:srgbClr val="FFFFFF"/>
                          </a:solidFill>
                        </a:rPr>
                        <a:t>Location</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algn="ctr" indent="0" marL="0">
                        <a:buNone/>
                      </a:pPr>
                      <a:r>
                        <a:rPr lang="en-US" sz="1000" b="1" dirty="0">
                          <a:solidFill>
                            <a:srgbClr val="FFFFFF"/>
                          </a:solidFill>
                        </a:rPr>
                        <a:t>Admission</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algn="ctr" indent="0" marL="0">
                        <a:buNone/>
                      </a:pPr>
                      <a:r>
                        <a:rPr lang="en-US" sz="1000" b="1" dirty="0">
                          <a:solidFill>
                            <a:srgbClr val="FFFFFF"/>
                          </a:solidFill>
                        </a:rPr>
                        <a:t>Refrigerated</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algn="ctr" indent="0" marL="0">
                        <a:buNone/>
                      </a:pPr>
                      <a:r>
                        <a:rPr lang="en-US" sz="1000" b="1" dirty="0">
                          <a:solidFill>
                            <a:srgbClr val="FFFFFF"/>
                          </a:solidFill>
                        </a:rPr>
                        <a:t>F&amp;B On-Site</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algn="ctr" indent="0" marL="0">
                        <a:buNone/>
                      </a:pPr>
                      <a:r>
                        <a:rPr lang="en-US" sz="1000" b="1" dirty="0">
                          <a:solidFill>
                            <a:srgbClr val="FFFFFF"/>
                          </a:solidFill>
                        </a:rPr>
                        <a:t>Events / Extras</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c>
                  <a:txBody>
                    <a:bodyPr/>
                    <a:lstStyle/>
                    <a:p>
                      <a:pPr algn="ctr" indent="0" marL="0">
                        <a:buNone/>
                      </a:pPr>
                      <a:r>
                        <a:rPr lang="en-US" sz="1000" b="1" dirty="0">
                          <a:solidFill>
                            <a:srgbClr val="FFFFFF"/>
                          </a:solidFill>
                        </a:rPr>
                        <a:t>Premium Feel</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1B2B4B"/>
                    </a:solidFill>
                  </a:tcPr>
                </a:tc>
              </a:tr>
              <a:tr h="585216">
                <a:tc>
                  <a:txBody>
                    <a:bodyPr/>
                    <a:lstStyle/>
                    <a:p>
                      <a:pPr algn="ctr" indent="0" marL="0">
                        <a:buNone/>
                      </a:pPr>
                      <a:r>
                        <a:rPr lang="en-US" sz="1000" b="1" dirty="0">
                          <a:solidFill>
                            <a:srgbClr val="111B2E"/>
                          </a:solidFill>
                        </a:rPr>
                        <a:t>Millcreek Commons</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Millcreek, SLC</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$14–16/person</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No</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Limited</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Basic public skating</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Low</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r>
              <a:tr h="585216">
                <a:tc>
                  <a:txBody>
                    <a:bodyPr/>
                    <a:lstStyle/>
                    <a:p>
                      <a:pPr algn="ctr" indent="0" marL="0">
                        <a:buNone/>
                      </a:pPr>
                      <a:r>
                        <a:rPr lang="en-US" sz="1000" b="1" dirty="0">
                          <a:solidFill>
                            <a:srgbClr val="111B2E"/>
                          </a:solidFill>
                        </a:rPr>
                        <a:t>Gallivan Center</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algn="ctr" indent="0" marL="0">
                        <a:buNone/>
                      </a:pPr>
                      <a:r>
                        <a:rPr lang="en-US" sz="1000" dirty="0">
                          <a:solidFill>
                            <a:srgbClr val="111B2E"/>
                          </a:solidFill>
                        </a:rPr>
                        <a:t>Downtown SLC</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algn="ctr" indent="0" marL="0">
                        <a:buNone/>
                      </a:pPr>
                      <a:r>
                        <a:rPr lang="en-US" sz="1000" dirty="0">
                          <a:solidFill>
                            <a:srgbClr val="111B2E"/>
                          </a:solidFill>
                        </a:rPr>
                        <a:t>$14–16/person</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algn="ctr" indent="0" marL="0">
                        <a:buNone/>
                      </a:pPr>
                      <a:r>
                        <a:rPr lang="en-US" sz="1000" dirty="0">
                          <a:solidFill>
                            <a:srgbClr val="111B2E"/>
                          </a:solidFill>
                        </a:rPr>
                        <a:t>No</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algn="ctr" indent="0" marL="0">
                        <a:buNone/>
                      </a:pPr>
                      <a:r>
                        <a:rPr lang="en-US" sz="1000" dirty="0">
                          <a:solidFill>
                            <a:srgbClr val="111B2E"/>
                          </a:solidFill>
                        </a:rPr>
                        <a:t>Nearby F&amp;B</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algn="ctr" indent="0" marL="0">
                        <a:buNone/>
                      </a:pPr>
                      <a:r>
                        <a:rPr lang="en-US" sz="1000" dirty="0">
                          <a:solidFill>
                            <a:srgbClr val="111B2E"/>
                          </a:solidFill>
                        </a:rPr>
                        <a:t>Seasonal holiday events</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c>
                  <a:txBody>
                    <a:bodyPr/>
                    <a:lstStyle/>
                    <a:p>
                      <a:pPr algn="ctr" indent="0" marL="0">
                        <a:buNone/>
                      </a:pPr>
                      <a:r>
                        <a:rPr lang="en-US" sz="1000" dirty="0">
                          <a:solidFill>
                            <a:srgbClr val="111B2E"/>
                          </a:solidFill>
                        </a:rPr>
                        <a:t>Moderate</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4F7FB"/>
                    </a:solidFill>
                  </a:tcPr>
                </a:tc>
              </a:tr>
              <a:tr h="585216">
                <a:tc>
                  <a:txBody>
                    <a:bodyPr/>
                    <a:lstStyle/>
                    <a:p>
                      <a:pPr algn="ctr" indent="0" marL="0">
                        <a:buNone/>
                      </a:pPr>
                      <a:r>
                        <a:rPr lang="en-US" sz="1000" b="1" dirty="0">
                          <a:solidFill>
                            <a:srgbClr val="111B2E"/>
                          </a:solidFill>
                        </a:rPr>
                        <a:t>Smith's Ballpark (winter)</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SLC CBD</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$12–18/person</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Yes (indoor)</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Full bar</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Hockey leagues</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c>
                  <a:txBody>
                    <a:bodyPr/>
                    <a:lstStyle/>
                    <a:p>
                      <a:pPr algn="ctr" indent="0" marL="0">
                        <a:buNone/>
                      </a:pPr>
                      <a:r>
                        <a:rPr lang="en-US" sz="1000" dirty="0">
                          <a:solidFill>
                            <a:srgbClr val="111B2E"/>
                          </a:solidFill>
                        </a:rPr>
                        <a:t>Moderate</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E8F6F9"/>
                    </a:solidFill>
                  </a:tcPr>
                </a:tc>
              </a:tr>
              <a:tr h="585216">
                <a:tc>
                  <a:txBody>
                    <a:bodyPr/>
                    <a:lstStyle/>
                    <a:p>
                      <a:pPr algn="ctr" indent="0" marL="0">
                        <a:buNone/>
                      </a:pPr>
                      <a:r>
                        <a:rPr lang="en-US" sz="1000" b="1" dirty="0">
                          <a:solidFill>
                            <a:srgbClr val="1B2B4B"/>
                          </a:solidFill>
                        </a:rPr>
                        <a:t>Granary Live Winter ★</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c>
                  <a:txBody>
                    <a:bodyPr/>
                    <a:lstStyle/>
                    <a:p>
                      <a:pPr algn="ctr" indent="0" marL="0">
                        <a:buNone/>
                      </a:pPr>
                      <a:r>
                        <a:rPr lang="en-US" sz="1000" dirty="0">
                          <a:solidFill>
                            <a:srgbClr val="111B2E"/>
                          </a:solidFill>
                        </a:rPr>
                        <a:t>Granary Dist.</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c>
                  <a:txBody>
                    <a:bodyPr/>
                    <a:lstStyle/>
                    <a:p>
                      <a:pPr algn="ctr" indent="0" marL="0">
                        <a:buNone/>
                      </a:pPr>
                      <a:r>
                        <a:rPr lang="en-US" sz="1000" dirty="0">
                          <a:solidFill>
                            <a:srgbClr val="111B2E"/>
                          </a:solidFill>
                        </a:rPr>
                        <a:t>$14–20/person</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c>
                  <a:txBody>
                    <a:bodyPr/>
                    <a:lstStyle/>
                    <a:p>
                      <a:pPr algn="ctr" indent="0" marL="0">
                        <a:buNone/>
                      </a:pPr>
                      <a:r>
                        <a:rPr lang="en-US" sz="1000" dirty="0">
                          <a:solidFill>
                            <a:srgbClr val="111B2E"/>
                          </a:solidFill>
                        </a:rPr>
                        <a:t>YES (Iron Sleek)</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c>
                  <a:txBody>
                    <a:bodyPr/>
                    <a:lstStyle/>
                    <a:p>
                      <a:pPr algn="ctr" indent="0" marL="0">
                        <a:buNone/>
                      </a:pPr>
                      <a:r>
                        <a:rPr lang="en-US" sz="1000" dirty="0">
                          <a:solidFill>
                            <a:srgbClr val="111B2E"/>
                          </a:solidFill>
                        </a:rPr>
                        <a:t>Full bar + rooftop</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c>
                  <a:txBody>
                    <a:bodyPr/>
                    <a:lstStyle/>
                    <a:p>
                      <a:pPr algn="ctr" indent="0" marL="0">
                        <a:buNone/>
                      </a:pPr>
                      <a:r>
                        <a:rPr lang="en-US" sz="1000" dirty="0">
                          <a:solidFill>
                            <a:srgbClr val="111B2E"/>
                          </a:solidFill>
                        </a:rPr>
                        <a:t>Rail Jam, curling, events</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c>
                  <a:txBody>
                    <a:bodyPr/>
                    <a:lstStyle/>
                    <a:p>
                      <a:pPr algn="ctr" indent="0" marL="0">
                        <a:buNone/>
                      </a:pPr>
                      <a:r>
                        <a:rPr lang="en-US" sz="1000" b="1" dirty="0">
                          <a:solidFill>
                            <a:srgbClr val="008000"/>
                          </a:solidFill>
                        </a:rPr>
                        <a:t>HIGH</a:t>
                      </a:r>
                      <a:endParaRPr lang="en-US" sz="1000" dirty="0"/>
                    </a:p>
                  </a:txBody>
                  <a:tcPr marL="76200" marR="76200" marT="50800" marB="50800">
                    <a:lnL w="12700" cap="flat" cmpd="sng" algn="ctr">
                      <a:solidFill>
                        <a:srgbClr val="E2EAF2"/>
                      </a:solidFill>
                      <a:prstDash val="solid"/>
                      <a:round/>
                      <a:headEnd type="none" w="med" len="med"/>
                      <a:tailEnd type="none" w="med" len="med"/>
                    </a:lnL>
                    <a:lnR w="12700" cap="flat" cmpd="sng" algn="ctr">
                      <a:solidFill>
                        <a:srgbClr val="E2EAF2"/>
                      </a:solidFill>
                      <a:prstDash val="solid"/>
                      <a:round/>
                      <a:headEnd type="none" w="med" len="med"/>
                      <a:tailEnd type="none" w="med" len="med"/>
                    </a:lnR>
                    <a:lnT w="12700" cap="flat" cmpd="sng" algn="ctr">
                      <a:solidFill>
                        <a:srgbClr val="E2EAF2"/>
                      </a:solidFill>
                      <a:prstDash val="solid"/>
                      <a:round/>
                      <a:headEnd type="none" w="med" len="med"/>
                      <a:tailEnd type="none" w="med" len="med"/>
                    </a:lnT>
                    <a:lnB w="12700" cap="flat" cmpd="sng" algn="ctr">
                      <a:solidFill>
                        <a:srgbClr val="E2EAF2"/>
                      </a:solidFill>
                      <a:prstDash val="solid"/>
                      <a:round/>
                      <a:headEnd type="none" w="med" len="med"/>
                      <a:tailEnd type="none" w="med" len="med"/>
                    </a:lnB>
                    <a:solidFill>
                      <a:srgbClr val="FFFBE6"/>
                    </a:solidFill>
                  </a:tcPr>
                </a:tc>
              </a:tr>
            </a:tbl>
          </a:graphicData>
        </a:graphic>
      </p:graphicFrame>
      <p:sp>
        <p:nvSpPr>
          <p:cNvPr id="5" name="Shape 2"/>
          <p:cNvSpPr/>
          <p:nvPr/>
        </p:nvSpPr>
        <p:spPr>
          <a:xfrm>
            <a:off x="365760" y="4114800"/>
            <a:ext cx="8412480" cy="777240"/>
          </a:xfrm>
          <a:prstGeom prst="roundRect">
            <a:avLst>
              <a:gd name="adj" fmla="val 9412"/>
            </a:avLst>
          </a:prstGeom>
          <a:solidFill>
            <a:srgbClr val="F4F7FB"/>
          </a:solidFill>
          <a:ln w="12700">
            <a:solidFill>
              <a:srgbClr val="E2EAF2"/>
            </a:solidFill>
            <a:prstDash val="solid"/>
          </a:ln>
          <a:effectLst>
            <a:outerShdw sx="100000" sy="100000" kx="0" ky="0" algn="bl" rotWithShape="0" blurRad="101600" dist="38100" dir="2700000">
              <a:srgbClr val="000000">
                <a:alpha val="12000"/>
              </a:srgbClr>
            </a:outerShdw>
          </a:effectLst>
        </p:spPr>
      </p:sp>
      <p:sp>
        <p:nvSpPr>
          <p:cNvPr id="6" name="Text 3"/>
          <p:cNvSpPr/>
          <p:nvPr/>
        </p:nvSpPr>
        <p:spPr>
          <a:xfrm>
            <a:off x="548640" y="4206240"/>
            <a:ext cx="2011680" cy="274320"/>
          </a:xfrm>
          <a:prstGeom prst="rect">
            <a:avLst/>
          </a:prstGeom>
          <a:noFill/>
          <a:ln/>
        </p:spPr>
        <p:txBody>
          <a:bodyPr wrap="square" rtlCol="0" anchor="ctr"/>
          <a:lstStyle/>
          <a:p>
            <a:pPr indent="0" marL="0">
              <a:buNone/>
            </a:pPr>
            <a:r>
              <a:rPr lang="en-US" sz="1100" b="1" dirty="0">
                <a:solidFill>
                  <a:srgbClr val="1B2B4B"/>
                </a:solidFill>
                <a:latin typeface="Cambria" pitchFamily="34" charset="0"/>
                <a:ea typeface="Cambria" pitchFamily="34" charset="-122"/>
                <a:cs typeface="Cambria" pitchFamily="34" charset="-120"/>
              </a:rPr>
              <a:t>Competitive Differentiation: </a:t>
            </a:r>
            <a:endParaRPr lang="en-US" sz="1100" dirty="0"/>
          </a:p>
        </p:txBody>
      </p:sp>
      <p:sp>
        <p:nvSpPr>
          <p:cNvPr id="7" name="Text 4"/>
          <p:cNvSpPr/>
          <p:nvPr/>
        </p:nvSpPr>
        <p:spPr>
          <a:xfrm>
            <a:off x="548640" y="4480560"/>
            <a:ext cx="8229600" cy="320040"/>
          </a:xfrm>
          <a:prstGeom prst="rect">
            <a:avLst/>
          </a:prstGeom>
          <a:noFill/>
          <a:ln/>
        </p:spPr>
        <p:txBody>
          <a:bodyPr wrap="square" rtlCol="0" anchor="ctr"/>
          <a:lstStyle/>
          <a:p>
            <a:pPr indent="0" marL="0">
              <a:buNone/>
            </a:pPr>
            <a:r>
              <a:rPr lang="en-US" sz="1000" dirty="0">
                <a:solidFill>
                  <a:srgbClr val="111B2E"/>
                </a:solidFill>
                <a:latin typeface="Calibri" pitchFamily="34" charset="0"/>
                <a:ea typeface="Calibri" pitchFamily="34" charset="-122"/>
                <a:cs typeface="Calibri" pitchFamily="34" charset="-120"/>
              </a:rPr>
              <a:t>Granary Live is the only competitor offering refrigerated ice, on-site full bar, rooftop views, and premium events (Rail Jam, curling) under one roof. At comparable pricing, the value proposition is significantly stronger.</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Granary Live Winter Activation — Portfolio Case Study</dc:title>
  <dc:subject>PptxGenJS Presentation</dc:subject>
  <dc:creator>Declan Murray</dc:creator>
  <cp:lastModifiedBy>Declan Murray</cp:lastModifiedBy>
  <cp:revision>1</cp:revision>
  <dcterms:created xsi:type="dcterms:W3CDTF">2026-06-10T17:44:32Z</dcterms:created>
  <dcterms:modified xsi:type="dcterms:W3CDTF">2026-06-10T17:44:32Z</dcterms:modified>
</cp:coreProperties>
</file>